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7" r:id="rId4"/>
    <p:sldMasterId id="2147483931" r:id="rId5"/>
  </p:sldMasterIdLst>
  <p:notesMasterIdLst>
    <p:notesMasterId r:id="rId21"/>
  </p:notesMasterIdLst>
  <p:handoutMasterIdLst>
    <p:handoutMasterId r:id="rId22"/>
  </p:handoutMasterIdLst>
  <p:sldIdLst>
    <p:sldId id="668" r:id="rId6"/>
    <p:sldId id="666" r:id="rId7"/>
    <p:sldId id="650" r:id="rId8"/>
    <p:sldId id="669" r:id="rId9"/>
    <p:sldId id="658" r:id="rId10"/>
    <p:sldId id="661" r:id="rId11"/>
    <p:sldId id="660" r:id="rId12"/>
    <p:sldId id="672" r:id="rId13"/>
    <p:sldId id="659" r:id="rId14"/>
    <p:sldId id="641" r:id="rId15"/>
    <p:sldId id="642" r:id="rId16"/>
    <p:sldId id="663" r:id="rId17"/>
    <p:sldId id="667" r:id="rId18"/>
    <p:sldId id="643" r:id="rId19"/>
    <p:sldId id="671" r:id="rId20"/>
  </p:sldIdLst>
  <p:sldSz cx="9144000" cy="6858000" type="screen4x3"/>
  <p:notesSz cx="7023100" cy="9309100"/>
  <p:custDataLst>
    <p:tags r:id="rId23"/>
  </p:custDataLst>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3" userDrawn="1">
          <p15:clr>
            <a:srgbClr val="A4A3A4"/>
          </p15:clr>
        </p15:guide>
        <p15:guide id="2" pos="221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dith.Johnson" initials="J" lastIdx="16" clrIdx="0"/>
  <p:cmAuthor id="1" name="Patrick Tisdel" initials="PT" lastIdx="1" clrIdx="1">
    <p:extLst/>
  </p:cmAuthor>
  <p:cmAuthor id="2" name="Appel, Sherry/DCA" initials="AS" lastIdx="5" clrIdx="2">
    <p:extLst/>
  </p:cmAuthor>
  <p:cmAuthor id="3" name="Newton Jackson" initials="NJ" lastIdx="11"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368B"/>
    <a:srgbClr val="B4CBFE"/>
    <a:srgbClr val="009900"/>
    <a:srgbClr val="1FDB35"/>
    <a:srgbClr val="0000CC"/>
    <a:srgbClr val="5B82FF"/>
    <a:srgbClr val="0B4DB9"/>
    <a:srgbClr val="80C535"/>
    <a:srgbClr val="154DFF"/>
    <a:srgbClr val="79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999" autoAdjust="0"/>
    <p:restoredTop sz="63089" autoAdjust="0"/>
  </p:normalViewPr>
  <p:slideViewPr>
    <p:cSldViewPr snapToGrid="0">
      <p:cViewPr varScale="1">
        <p:scale>
          <a:sx n="40" d="100"/>
          <a:sy n="40" d="100"/>
        </p:scale>
        <p:origin x="168" y="60"/>
      </p:cViewPr>
      <p:guideLst>
        <p:guide orient="horz" pos="2160"/>
        <p:guide pos="2880"/>
      </p:guideLst>
    </p:cSldViewPr>
  </p:slideViewPr>
  <p:outlineViewPr>
    <p:cViewPr>
      <p:scale>
        <a:sx n="33" d="100"/>
        <a:sy n="33" d="100"/>
      </p:scale>
      <p:origin x="0" y="14556"/>
    </p:cViewPr>
  </p:outlineViewPr>
  <p:notesTextViewPr>
    <p:cViewPr>
      <p:scale>
        <a:sx n="100" d="100"/>
        <a:sy n="100" d="100"/>
      </p:scale>
      <p:origin x="0" y="0"/>
    </p:cViewPr>
  </p:notesTextViewPr>
  <p:sorterViewPr>
    <p:cViewPr>
      <p:scale>
        <a:sx n="125" d="100"/>
        <a:sy n="125" d="100"/>
      </p:scale>
      <p:origin x="0" y="0"/>
    </p:cViewPr>
  </p:sorterViewPr>
  <p:notesViewPr>
    <p:cSldViewPr snapToGrid="0">
      <p:cViewPr varScale="1">
        <p:scale>
          <a:sx n="96" d="100"/>
          <a:sy n="96" d="100"/>
        </p:scale>
        <p:origin x="-2976" y="-120"/>
      </p:cViewPr>
      <p:guideLst>
        <p:guide orient="horz" pos="2933"/>
        <p:guide pos="221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154" cy="465773"/>
          </a:xfrm>
          <a:prstGeom prst="rect">
            <a:avLst/>
          </a:prstGeom>
        </p:spPr>
        <p:txBody>
          <a:bodyPr vert="horz" lIns="92304" tIns="46152" rIns="92304" bIns="46152" rtlCol="0"/>
          <a:lstStyle>
            <a:lvl1pPr algn="l">
              <a:defRPr sz="1200">
                <a:latin typeface="Arial" charset="0"/>
                <a:cs typeface="+mn-cs"/>
              </a:defRPr>
            </a:lvl1pPr>
          </a:lstStyle>
          <a:p>
            <a:pPr>
              <a:defRPr/>
            </a:pPr>
            <a:endParaRPr lang="en-US" dirty="0"/>
          </a:p>
        </p:txBody>
      </p:sp>
      <p:sp>
        <p:nvSpPr>
          <p:cNvPr id="3" name="Date Placeholder 2"/>
          <p:cNvSpPr>
            <a:spLocks noGrp="1"/>
          </p:cNvSpPr>
          <p:nvPr>
            <p:ph type="dt" sz="quarter" idx="1"/>
          </p:nvPr>
        </p:nvSpPr>
        <p:spPr>
          <a:xfrm>
            <a:off x="3977327" y="0"/>
            <a:ext cx="3044153" cy="465773"/>
          </a:xfrm>
          <a:prstGeom prst="rect">
            <a:avLst/>
          </a:prstGeom>
        </p:spPr>
        <p:txBody>
          <a:bodyPr vert="horz" lIns="92304" tIns="46152" rIns="92304" bIns="46152" rtlCol="0"/>
          <a:lstStyle>
            <a:lvl1pPr algn="r">
              <a:defRPr sz="1200">
                <a:latin typeface="Arial" charset="0"/>
                <a:cs typeface="+mn-cs"/>
              </a:defRPr>
            </a:lvl1pPr>
          </a:lstStyle>
          <a:p>
            <a:pPr>
              <a:defRPr/>
            </a:pPr>
            <a:fld id="{1E890F0A-40FB-42FB-9865-1CEC7BC1EF98}" type="datetimeFigureOut">
              <a:rPr lang="en-US"/>
              <a:pPr>
                <a:defRPr/>
              </a:pPr>
              <a:t>6/22/2015</a:t>
            </a:fld>
            <a:endParaRPr lang="en-US" dirty="0"/>
          </a:p>
        </p:txBody>
      </p:sp>
      <p:sp>
        <p:nvSpPr>
          <p:cNvPr id="4" name="Footer Placeholder 3"/>
          <p:cNvSpPr>
            <a:spLocks noGrp="1"/>
          </p:cNvSpPr>
          <p:nvPr>
            <p:ph type="ftr" sz="quarter" idx="2"/>
          </p:nvPr>
        </p:nvSpPr>
        <p:spPr>
          <a:xfrm>
            <a:off x="0" y="8841738"/>
            <a:ext cx="3044154" cy="465773"/>
          </a:xfrm>
          <a:prstGeom prst="rect">
            <a:avLst/>
          </a:prstGeom>
        </p:spPr>
        <p:txBody>
          <a:bodyPr vert="horz" lIns="92304" tIns="46152" rIns="92304" bIns="46152" rtlCol="0" anchor="b"/>
          <a:lstStyle>
            <a:lvl1pPr algn="l">
              <a:defRPr sz="1200">
                <a:latin typeface="Arial" charset="0"/>
                <a:cs typeface="+mn-cs"/>
              </a:defRPr>
            </a:lvl1pPr>
          </a:lstStyle>
          <a:p>
            <a:pPr>
              <a:defRPr/>
            </a:pPr>
            <a:endParaRPr lang="en-US" dirty="0"/>
          </a:p>
        </p:txBody>
      </p:sp>
      <p:sp>
        <p:nvSpPr>
          <p:cNvPr id="5" name="Slide Number Placeholder 4"/>
          <p:cNvSpPr>
            <a:spLocks noGrp="1"/>
          </p:cNvSpPr>
          <p:nvPr>
            <p:ph type="sldNum" sz="quarter" idx="3"/>
          </p:nvPr>
        </p:nvSpPr>
        <p:spPr>
          <a:xfrm>
            <a:off x="3977327" y="8841738"/>
            <a:ext cx="3044153" cy="465773"/>
          </a:xfrm>
          <a:prstGeom prst="rect">
            <a:avLst/>
          </a:prstGeom>
        </p:spPr>
        <p:txBody>
          <a:bodyPr vert="horz" lIns="92304" tIns="46152" rIns="92304" bIns="46152" rtlCol="0" anchor="b"/>
          <a:lstStyle>
            <a:lvl1pPr algn="r">
              <a:defRPr sz="1200">
                <a:latin typeface="Arial" charset="0"/>
                <a:cs typeface="+mn-cs"/>
              </a:defRPr>
            </a:lvl1pPr>
          </a:lstStyle>
          <a:p>
            <a:pPr>
              <a:defRPr/>
            </a:pPr>
            <a:fld id="{F410FE36-324F-495C-A5DB-977ADCB1B636}" type="slidenum">
              <a:rPr lang="en-US"/>
              <a:pPr>
                <a:defRPr/>
              </a:pPr>
              <a:t>‹#›</a:t>
            </a:fld>
            <a:endParaRPr lang="en-US" dirty="0"/>
          </a:p>
        </p:txBody>
      </p:sp>
    </p:spTree>
    <p:extLst>
      <p:ext uri="{BB962C8B-B14F-4D97-AF65-F5344CB8AC3E}">
        <p14:creationId xmlns:p14="http://schemas.microsoft.com/office/powerpoint/2010/main" val="18888161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154" cy="465773"/>
          </a:xfrm>
          <a:prstGeom prst="rect">
            <a:avLst/>
          </a:prstGeom>
        </p:spPr>
        <p:txBody>
          <a:bodyPr vert="horz" lIns="94052" tIns="47027" rIns="94052" bIns="47027" rtlCol="0"/>
          <a:lstStyle>
            <a:lvl1pPr algn="l">
              <a:defRPr sz="1200">
                <a:latin typeface="Arial" charset="0"/>
                <a:cs typeface="+mn-cs"/>
              </a:defRPr>
            </a:lvl1pPr>
          </a:lstStyle>
          <a:p>
            <a:pPr>
              <a:defRPr/>
            </a:pPr>
            <a:endParaRPr lang="en-US" dirty="0"/>
          </a:p>
        </p:txBody>
      </p:sp>
      <p:sp>
        <p:nvSpPr>
          <p:cNvPr id="3" name="Date Placeholder 2"/>
          <p:cNvSpPr>
            <a:spLocks noGrp="1"/>
          </p:cNvSpPr>
          <p:nvPr>
            <p:ph type="dt" idx="1"/>
          </p:nvPr>
        </p:nvSpPr>
        <p:spPr>
          <a:xfrm>
            <a:off x="3977327" y="0"/>
            <a:ext cx="3044153" cy="465773"/>
          </a:xfrm>
          <a:prstGeom prst="rect">
            <a:avLst/>
          </a:prstGeom>
        </p:spPr>
        <p:txBody>
          <a:bodyPr vert="horz" lIns="94052" tIns="47027" rIns="94052" bIns="47027" rtlCol="0"/>
          <a:lstStyle>
            <a:lvl1pPr algn="r">
              <a:defRPr sz="1200">
                <a:latin typeface="Arial" charset="0"/>
                <a:cs typeface="+mn-cs"/>
              </a:defRPr>
            </a:lvl1pPr>
          </a:lstStyle>
          <a:p>
            <a:pPr>
              <a:defRPr/>
            </a:pPr>
            <a:fld id="{093625A1-2BFF-4997-AB0A-19B21A233241}" type="datetimeFigureOut">
              <a:rPr lang="en-US"/>
              <a:pPr>
                <a:defRPr/>
              </a:pPr>
              <a:t>6/22/2015</a:t>
            </a:fld>
            <a:endParaRPr lang="en-US"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4052" tIns="47027" rIns="94052" bIns="47027" rtlCol="0" anchor="ctr"/>
          <a:lstStyle/>
          <a:p>
            <a:pPr lvl="0"/>
            <a:endParaRPr lang="en-US" noProof="0" dirty="0"/>
          </a:p>
        </p:txBody>
      </p:sp>
      <p:sp>
        <p:nvSpPr>
          <p:cNvPr id="5" name="Notes Placeholder 4"/>
          <p:cNvSpPr>
            <a:spLocks noGrp="1"/>
          </p:cNvSpPr>
          <p:nvPr>
            <p:ph type="body" sz="quarter" idx="3"/>
          </p:nvPr>
        </p:nvSpPr>
        <p:spPr>
          <a:xfrm>
            <a:off x="703121" y="4422459"/>
            <a:ext cx="5616860" cy="4188778"/>
          </a:xfrm>
          <a:prstGeom prst="rect">
            <a:avLst/>
          </a:prstGeom>
        </p:spPr>
        <p:txBody>
          <a:bodyPr vert="horz" lIns="94052" tIns="47027" rIns="94052" bIns="47027"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41738"/>
            <a:ext cx="3044154" cy="465773"/>
          </a:xfrm>
          <a:prstGeom prst="rect">
            <a:avLst/>
          </a:prstGeom>
        </p:spPr>
        <p:txBody>
          <a:bodyPr vert="horz" lIns="94052" tIns="47027" rIns="94052" bIns="47027" rtlCol="0" anchor="b"/>
          <a:lstStyle>
            <a:lvl1pPr algn="l">
              <a:defRPr sz="1200">
                <a:latin typeface="Arial" charset="0"/>
                <a:cs typeface="+mn-cs"/>
              </a:defRPr>
            </a:lvl1pPr>
          </a:lstStyle>
          <a:p>
            <a:pPr>
              <a:defRPr/>
            </a:pPr>
            <a:endParaRPr lang="en-US" dirty="0"/>
          </a:p>
        </p:txBody>
      </p:sp>
      <p:sp>
        <p:nvSpPr>
          <p:cNvPr id="7" name="Slide Number Placeholder 6"/>
          <p:cNvSpPr>
            <a:spLocks noGrp="1"/>
          </p:cNvSpPr>
          <p:nvPr>
            <p:ph type="sldNum" sz="quarter" idx="5"/>
          </p:nvPr>
        </p:nvSpPr>
        <p:spPr>
          <a:xfrm>
            <a:off x="3977327" y="8841738"/>
            <a:ext cx="3044153" cy="465773"/>
          </a:xfrm>
          <a:prstGeom prst="rect">
            <a:avLst/>
          </a:prstGeom>
        </p:spPr>
        <p:txBody>
          <a:bodyPr vert="horz" lIns="94052" tIns="47027" rIns="94052" bIns="47027" rtlCol="0" anchor="b"/>
          <a:lstStyle>
            <a:lvl1pPr algn="r">
              <a:defRPr sz="1200">
                <a:latin typeface="Arial" charset="0"/>
                <a:cs typeface="+mn-cs"/>
              </a:defRPr>
            </a:lvl1pPr>
          </a:lstStyle>
          <a:p>
            <a:pPr>
              <a:defRPr/>
            </a:pPr>
            <a:fld id="{1FFA9F2C-C035-41E3-A3EB-951F314FA0CC}" type="slidenum">
              <a:rPr lang="en-US"/>
              <a:pPr>
                <a:defRPr/>
              </a:pPr>
              <a:t>‹#›</a:t>
            </a:fld>
            <a:endParaRPr lang="en-US" dirty="0"/>
          </a:p>
        </p:txBody>
      </p:sp>
    </p:spTree>
    <p:extLst>
      <p:ext uri="{BB962C8B-B14F-4D97-AF65-F5344CB8AC3E}">
        <p14:creationId xmlns:p14="http://schemas.microsoft.com/office/powerpoint/2010/main" val="387664075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As your agency works to renew your highway system – what are</a:t>
            </a:r>
            <a:r>
              <a:rPr lang="en-US" i="1" baseline="0" dirty="0" smtClean="0"/>
              <a:t> our/your</a:t>
            </a:r>
            <a:r>
              <a:rPr lang="en-US" i="1" dirty="0" smtClean="0"/>
              <a:t> goals?  Longer life, lower cost, rapid renewal, stretching limited resources?  All of the above?  Of course they are all priorities.  Which is why the Pavement Renewal Solutions product of the second Strategic Highway Research Program holds such promise. And is already being implemented around the country. </a:t>
            </a:r>
            <a:endParaRPr lang="en-US" i="1" dirty="0"/>
          </a:p>
        </p:txBody>
      </p:sp>
      <p:sp>
        <p:nvSpPr>
          <p:cNvPr id="4" name="Slide Number Placeholder 3"/>
          <p:cNvSpPr>
            <a:spLocks noGrp="1"/>
          </p:cNvSpPr>
          <p:nvPr>
            <p:ph type="sldNum" sz="quarter" idx="10"/>
          </p:nvPr>
        </p:nvSpPr>
        <p:spPr/>
        <p:txBody>
          <a:bodyPr/>
          <a:lstStyle/>
          <a:p>
            <a:pPr>
              <a:defRPr/>
            </a:pPr>
            <a:fld id="{1B1249FA-3784-4984-8481-5ED3EAB77173}" type="slidenum">
              <a:rPr lang="en-US" smtClean="0">
                <a:solidFill>
                  <a:prstClr val="black"/>
                </a:solidFill>
              </a:rPr>
              <a:pPr>
                <a:defRPr/>
              </a:pPr>
              <a:t>1</a:t>
            </a:fld>
            <a:endParaRPr lang="en-US" dirty="0">
              <a:solidFill>
                <a:prstClr val="black"/>
              </a:solidFill>
            </a:endParaRPr>
          </a:p>
        </p:txBody>
      </p:sp>
    </p:spTree>
    <p:extLst>
      <p:ext uri="{BB962C8B-B14F-4D97-AF65-F5344CB8AC3E}">
        <p14:creationId xmlns:p14="http://schemas.microsoft.com/office/powerpoint/2010/main" val="33151038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923087">
              <a:defRPr/>
            </a:pPr>
            <a:endParaRPr lang="en-US" dirty="0"/>
          </a:p>
          <a:p>
            <a:pPr marL="0" lvl="1" defTabSz="923087">
              <a:defRPr/>
            </a:pPr>
            <a:r>
              <a:rPr lang="en-US" dirty="0"/>
              <a:t>Even in these early stages of </a:t>
            </a:r>
            <a:r>
              <a:rPr lang="en-US" dirty="0" smtClean="0"/>
              <a:t>implementation, we </a:t>
            </a:r>
            <a:r>
              <a:rPr lang="en-US" dirty="0"/>
              <a:t>have a great example of just how well it can work.</a:t>
            </a:r>
          </a:p>
          <a:p>
            <a:pPr marL="0" lvl="1" defTabSz="923087">
              <a:defRPr/>
            </a:pPr>
            <a:endParaRPr lang="en-US" dirty="0"/>
          </a:p>
          <a:p>
            <a:pPr marL="0" lvl="1" defTabSz="923087">
              <a:defRPr/>
            </a:pPr>
            <a:r>
              <a:rPr lang="en-US" dirty="0"/>
              <a:t>Washington State used the guidelines to design and build a pavement renewal project. Their goal was to </a:t>
            </a:r>
            <a:r>
              <a:rPr lang="en-US" b="1" dirty="0"/>
              <a:t>advertise the project within four months and hold expenditures for the 11.6 mile Interstate project at $25 million.</a:t>
            </a:r>
            <a:r>
              <a:rPr lang="en-US" dirty="0"/>
              <a:t> The web-based scoping tool speeded up the pavement selection and scoping process and identified three possible options.  </a:t>
            </a:r>
            <a:endParaRPr lang="en-US" dirty="0" smtClean="0"/>
          </a:p>
          <a:p>
            <a:pPr marL="0" lvl="1" defTabSz="923087">
              <a:defRPr/>
            </a:pPr>
            <a:r>
              <a:rPr lang="en-US" dirty="0" smtClean="0"/>
              <a:t>In </a:t>
            </a:r>
            <a:r>
              <a:rPr lang="en-US" dirty="0"/>
              <a:t>this particular case the agency compared alternatives between removing and replacing an existing pavement  or </a:t>
            </a:r>
            <a:r>
              <a:rPr lang="en-US" dirty="0" smtClean="0"/>
              <a:t>cracking, sealing </a:t>
            </a:r>
            <a:r>
              <a:rPr lang="en-US" dirty="0"/>
              <a:t>and overlaying the existing pavement.  </a:t>
            </a:r>
            <a:endParaRPr lang="en-US" dirty="0" smtClean="0"/>
          </a:p>
          <a:p>
            <a:pPr marL="0" lvl="1" defTabSz="923087">
              <a:defRPr/>
            </a:pPr>
            <a:r>
              <a:rPr lang="en-US" dirty="0" smtClean="0"/>
              <a:t>Their life-cycle </a:t>
            </a:r>
            <a:r>
              <a:rPr lang="en-US" dirty="0"/>
              <a:t>cost analysis indicated a little more than a 25% </a:t>
            </a:r>
            <a:r>
              <a:rPr lang="en-US" dirty="0" smtClean="0"/>
              <a:t>life- </a:t>
            </a:r>
            <a:r>
              <a:rPr lang="en-US" dirty="0"/>
              <a:t>cycle cost advantage for the approach using the existing pavement compared to removing and replacing. </a:t>
            </a:r>
            <a:r>
              <a:rPr lang="en-US" b="1" dirty="0"/>
              <a:t>The project cost $14.5 million, a substantial savings.  </a:t>
            </a:r>
            <a:r>
              <a:rPr lang="en-US" dirty="0"/>
              <a:t>The method also </a:t>
            </a:r>
            <a:r>
              <a:rPr lang="en-US" b="1" dirty="0">
                <a:solidFill>
                  <a:srgbClr val="21368B"/>
                </a:solidFill>
              </a:rPr>
              <a:t>reduced construction-related lane </a:t>
            </a:r>
            <a:r>
              <a:rPr lang="en-US" b="1" dirty="0" smtClean="0">
                <a:solidFill>
                  <a:srgbClr val="21368B"/>
                </a:solidFill>
              </a:rPr>
              <a:t>closures </a:t>
            </a:r>
            <a:r>
              <a:rPr lang="en-US" b="1" dirty="0">
                <a:solidFill>
                  <a:srgbClr val="21368B"/>
                </a:solidFill>
              </a:rPr>
              <a:t>by 43 percent</a:t>
            </a:r>
            <a:r>
              <a:rPr lang="en-US" dirty="0"/>
              <a:t>, a major benefit for highway users.</a:t>
            </a:r>
          </a:p>
          <a:p>
            <a:endParaRPr lang="en-US" dirty="0"/>
          </a:p>
        </p:txBody>
      </p:sp>
      <p:sp>
        <p:nvSpPr>
          <p:cNvPr id="4" name="Slide Number Placeholder 3"/>
          <p:cNvSpPr>
            <a:spLocks noGrp="1"/>
          </p:cNvSpPr>
          <p:nvPr>
            <p:ph type="sldNum" sz="quarter" idx="10"/>
          </p:nvPr>
        </p:nvSpPr>
        <p:spPr/>
        <p:txBody>
          <a:bodyPr/>
          <a:lstStyle/>
          <a:p>
            <a:pPr>
              <a:defRPr/>
            </a:pPr>
            <a:fld id="{1B1249FA-3784-4984-8481-5ED3EAB77173}" type="slidenum">
              <a:rPr lang="en-US" smtClean="0"/>
              <a:pPr>
                <a:defRPr/>
              </a:pPr>
              <a:t>10</a:t>
            </a:fld>
            <a:endParaRPr lang="en-US" dirty="0"/>
          </a:p>
        </p:txBody>
      </p:sp>
    </p:spTree>
    <p:extLst>
      <p:ext uri="{BB962C8B-B14F-4D97-AF65-F5344CB8AC3E}">
        <p14:creationId xmlns:p14="http://schemas.microsoft.com/office/powerpoint/2010/main" val="25516950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923087">
              <a:defRPr/>
            </a:pPr>
            <a:endParaRPr lang="en-US" dirty="0"/>
          </a:p>
          <a:p>
            <a:pPr marL="0" lvl="1" defTabSz="923087">
              <a:defRPr/>
            </a:pPr>
            <a:r>
              <a:rPr lang="en-US" dirty="0"/>
              <a:t>Since this </a:t>
            </a:r>
            <a:r>
              <a:rPr lang="en-US" dirty="0" smtClean="0"/>
              <a:t>project, Washington</a:t>
            </a:r>
            <a:r>
              <a:rPr lang="en-US" baseline="0" dirty="0" smtClean="0"/>
              <a:t> State DOT </a:t>
            </a:r>
            <a:r>
              <a:rPr lang="en-US" dirty="0" smtClean="0"/>
              <a:t>has </a:t>
            </a:r>
            <a:r>
              <a:rPr lang="en-US" dirty="0"/>
              <a:t>developed </a:t>
            </a:r>
            <a:r>
              <a:rPr lang="en-US" dirty="0" smtClean="0"/>
              <a:t>more </a:t>
            </a:r>
            <a:r>
              <a:rPr lang="en-US" dirty="0"/>
              <a:t>projects following the guidelines.  They have now completed another </a:t>
            </a:r>
            <a:r>
              <a:rPr lang="en-US" dirty="0" smtClean="0"/>
              <a:t>crack, seal, </a:t>
            </a:r>
            <a:r>
              <a:rPr lang="en-US" dirty="0"/>
              <a:t>and overlay project on I-90, and are planning </a:t>
            </a:r>
            <a:r>
              <a:rPr lang="en-US" dirty="0" smtClean="0"/>
              <a:t> to use an </a:t>
            </a:r>
            <a:r>
              <a:rPr lang="en-US" dirty="0"/>
              <a:t>unbonded PCC overlay on another section </a:t>
            </a:r>
            <a:r>
              <a:rPr lang="en-US" dirty="0" smtClean="0"/>
              <a:t>of</a:t>
            </a:r>
            <a:br>
              <a:rPr lang="en-US" dirty="0" smtClean="0"/>
            </a:br>
            <a:r>
              <a:rPr lang="en-US" dirty="0" smtClean="0"/>
              <a:t> </a:t>
            </a:r>
            <a:r>
              <a:rPr lang="en-US" dirty="0"/>
              <a:t>I-90 next year following the guidelines. </a:t>
            </a:r>
          </a:p>
          <a:p>
            <a:pPr marL="0" lvl="1" defTabSz="923087">
              <a:defRPr/>
            </a:pPr>
            <a:endParaRPr lang="en-US" dirty="0"/>
          </a:p>
        </p:txBody>
      </p:sp>
      <p:sp>
        <p:nvSpPr>
          <p:cNvPr id="4" name="Slide Number Placeholder 3"/>
          <p:cNvSpPr>
            <a:spLocks noGrp="1"/>
          </p:cNvSpPr>
          <p:nvPr>
            <p:ph type="sldNum" sz="quarter" idx="10"/>
          </p:nvPr>
        </p:nvSpPr>
        <p:spPr/>
        <p:txBody>
          <a:bodyPr/>
          <a:lstStyle/>
          <a:p>
            <a:pPr>
              <a:defRPr/>
            </a:pPr>
            <a:fld id="{1B1249FA-3784-4984-8481-5ED3EAB77173}" type="slidenum">
              <a:rPr lang="en-US" smtClean="0"/>
              <a:pPr>
                <a:defRPr/>
              </a:pPr>
              <a:t>11</a:t>
            </a:fld>
            <a:endParaRPr lang="en-US" dirty="0"/>
          </a:p>
        </p:txBody>
      </p:sp>
    </p:spTree>
    <p:extLst>
      <p:ext uri="{BB962C8B-B14F-4D97-AF65-F5344CB8AC3E}">
        <p14:creationId xmlns:p14="http://schemas.microsoft.com/office/powerpoint/2010/main" val="36056816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923087">
              <a:defRPr/>
            </a:pPr>
            <a:endParaRPr lang="en-US" dirty="0"/>
          </a:p>
          <a:p>
            <a:pPr marL="0" lvl="1" defTabSz="923087">
              <a:defRPr/>
            </a:pPr>
            <a:r>
              <a:rPr lang="en-US" dirty="0"/>
              <a:t>North Dakota believes Pavement Renewal Solutions will help it keep pace with </a:t>
            </a:r>
            <a:r>
              <a:rPr lang="en-US" dirty="0" smtClean="0"/>
              <a:t>road repairs in </a:t>
            </a:r>
            <a:r>
              <a:rPr lang="en-US" dirty="0"/>
              <a:t>the face of growing traffic from oil production.</a:t>
            </a:r>
          </a:p>
          <a:p>
            <a:endParaRPr lang="en-US" dirty="0"/>
          </a:p>
        </p:txBody>
      </p:sp>
      <p:sp>
        <p:nvSpPr>
          <p:cNvPr id="4" name="Slide Number Placeholder 3"/>
          <p:cNvSpPr>
            <a:spLocks noGrp="1"/>
          </p:cNvSpPr>
          <p:nvPr>
            <p:ph type="sldNum" sz="quarter" idx="10"/>
          </p:nvPr>
        </p:nvSpPr>
        <p:spPr/>
        <p:txBody>
          <a:bodyPr/>
          <a:lstStyle/>
          <a:p>
            <a:pPr>
              <a:defRPr/>
            </a:pPr>
            <a:fld id="{1B1249FA-3784-4984-8481-5ED3EAB77173}" type="slidenum">
              <a:rPr lang="en-US" smtClean="0"/>
              <a:pPr>
                <a:defRPr/>
              </a:pPr>
              <a:t>12</a:t>
            </a:fld>
            <a:endParaRPr lang="en-US" dirty="0"/>
          </a:p>
        </p:txBody>
      </p:sp>
    </p:spTree>
    <p:extLst>
      <p:ext uri="{BB962C8B-B14F-4D97-AF65-F5344CB8AC3E}">
        <p14:creationId xmlns:p14="http://schemas.microsoft.com/office/powerpoint/2010/main" val="25516950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have seen a lot of good reasons to take the next step</a:t>
            </a:r>
            <a:r>
              <a:rPr lang="en-US" baseline="0" dirty="0" smtClean="0"/>
              <a:t> – and that is exploring how to implement </a:t>
            </a:r>
            <a:r>
              <a:rPr lang="en-US" i="1" baseline="0" dirty="0" smtClean="0"/>
              <a:t>Pavement Renewal Solutions </a:t>
            </a:r>
            <a:r>
              <a:rPr lang="en-US" baseline="0" dirty="0" smtClean="0"/>
              <a:t>in your state.  There are many resources to help you both at AASHTO and FHWA.  There is a wealth of information on the web.  And there are your colleagues who are already reaping the benefits of this approach.  It will not happen overnight or without your leadership.  </a:t>
            </a:r>
          </a:p>
          <a:p>
            <a:r>
              <a:rPr lang="en-US" baseline="0" dirty="0" smtClean="0"/>
              <a:t>Some ideas for your consideration:</a:t>
            </a:r>
          </a:p>
          <a:p>
            <a:pPr marL="171450" indent="-171450">
              <a:buFont typeface="Arial" panose="020B0604020202020204" pitchFamily="34" charset="0"/>
              <a:buChar char="•"/>
            </a:pPr>
            <a:r>
              <a:rPr lang="en-US" dirty="0" smtClean="0"/>
              <a:t>Market the concept to your districts</a:t>
            </a:r>
          </a:p>
          <a:p>
            <a:pPr marL="171450" indent="-171450">
              <a:buFont typeface="Arial" panose="020B0604020202020204" pitchFamily="34" charset="0"/>
              <a:buChar char="•"/>
            </a:pPr>
            <a:r>
              <a:rPr lang="en-US" dirty="0" smtClean="0"/>
              <a:t>Participate in regional training seminars</a:t>
            </a:r>
          </a:p>
          <a:p>
            <a:pPr marL="171450" indent="-171450">
              <a:buFont typeface="Arial" panose="020B0604020202020204" pitchFamily="34" charset="0"/>
              <a:buChar char="•"/>
            </a:pPr>
            <a:r>
              <a:rPr lang="en-US" dirty="0" smtClean="0"/>
              <a:t>Identify candidate projects</a:t>
            </a:r>
          </a:p>
          <a:p>
            <a:pPr marL="171450" indent="-171450">
              <a:buFont typeface="Arial" panose="020B0604020202020204" pitchFamily="34" charset="0"/>
              <a:buChar char="•"/>
            </a:pPr>
            <a:r>
              <a:rPr lang="en-US" dirty="0" smtClean="0"/>
              <a:t>Provide training for your staff</a:t>
            </a:r>
          </a:p>
          <a:p>
            <a:pPr marL="171450" indent="-171450">
              <a:buFont typeface="Arial" panose="020B0604020202020204" pitchFamily="34" charset="0"/>
              <a:buChar char="•"/>
            </a:pPr>
            <a:r>
              <a:rPr lang="en-US" dirty="0" smtClean="0"/>
              <a:t>Identify performance measures that will help you assess your</a:t>
            </a:r>
            <a:r>
              <a:rPr lang="en-US" baseline="0" dirty="0" smtClean="0"/>
              <a:t> success</a:t>
            </a:r>
          </a:p>
          <a:p>
            <a:pPr marL="171450" indent="-171450">
              <a:buFont typeface="Arial" panose="020B0604020202020204" pitchFamily="34" charset="0"/>
              <a:buChar char="•"/>
            </a:pPr>
            <a:r>
              <a:rPr lang="en-US" dirty="0" smtClean="0"/>
              <a:t>Incorporate into your state toolbox</a:t>
            </a:r>
          </a:p>
          <a:p>
            <a:pPr marL="171450" indent="-171450">
              <a:buFont typeface="Arial" panose="020B0604020202020204" pitchFamily="34" charset="0"/>
              <a:buChar char="•"/>
            </a:pPr>
            <a:r>
              <a:rPr lang="en-US" dirty="0" smtClean="0"/>
              <a:t>Share your experiences through showcases or peer exchanges</a:t>
            </a:r>
          </a:p>
          <a:p>
            <a:r>
              <a:rPr lang="en-US" baseline="0" dirty="0" smtClean="0"/>
              <a:t>The rewards are many and the time is now.</a:t>
            </a:r>
            <a:endParaRPr lang="en-US" dirty="0"/>
          </a:p>
        </p:txBody>
      </p:sp>
      <p:sp>
        <p:nvSpPr>
          <p:cNvPr id="4" name="Slide Number Placeholder 3"/>
          <p:cNvSpPr>
            <a:spLocks noGrp="1"/>
          </p:cNvSpPr>
          <p:nvPr>
            <p:ph type="sldNum" sz="quarter" idx="10"/>
          </p:nvPr>
        </p:nvSpPr>
        <p:spPr/>
        <p:txBody>
          <a:bodyPr/>
          <a:lstStyle/>
          <a:p>
            <a:pPr>
              <a:defRPr/>
            </a:pPr>
            <a:fld id="{1FFA9F2C-C035-41E3-A3EB-951F314FA0CC}" type="slidenum">
              <a:rPr lang="en-US" smtClean="0"/>
              <a:pPr>
                <a:defRPr/>
              </a:pPr>
              <a:t>13</a:t>
            </a:fld>
            <a:endParaRPr lang="en-US" dirty="0"/>
          </a:p>
        </p:txBody>
      </p:sp>
    </p:spTree>
    <p:extLst>
      <p:ext uri="{BB962C8B-B14F-4D97-AF65-F5344CB8AC3E}">
        <p14:creationId xmlns:p14="http://schemas.microsoft.com/office/powerpoint/2010/main" val="35304567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923087">
              <a:defRPr/>
            </a:pPr>
            <a:r>
              <a:rPr lang="en-US" dirty="0" smtClean="0"/>
              <a:t>You can access all the products we’ve discussed at www.pavementrenewal.org (rePave)</a:t>
            </a:r>
          </a:p>
          <a:p>
            <a:pPr marL="0" lvl="1" defTabSz="923087">
              <a:defRPr/>
            </a:pPr>
            <a:r>
              <a:rPr lang="en-US" dirty="0" smtClean="0"/>
              <a:t>Other </a:t>
            </a:r>
            <a:r>
              <a:rPr lang="en-US" dirty="0"/>
              <a:t>states </a:t>
            </a:r>
            <a:r>
              <a:rPr lang="en-US" dirty="0" smtClean="0"/>
              <a:t>that are </a:t>
            </a:r>
            <a:r>
              <a:rPr lang="en-US" dirty="0"/>
              <a:t>implementing the project include Arizona, Kentucky, Louisiana, Minnesota, New Jersey, New </a:t>
            </a:r>
            <a:r>
              <a:rPr lang="en-US" dirty="0" smtClean="0"/>
              <a:t>York, </a:t>
            </a:r>
            <a:r>
              <a:rPr lang="en-US" dirty="0"/>
              <a:t>and Utah. </a:t>
            </a:r>
            <a:r>
              <a:rPr lang="en-US" dirty="0" smtClean="0"/>
              <a:t>Feel free to contact them and see what their experiences have been.</a:t>
            </a:r>
            <a:endParaRPr lang="en-US" dirty="0"/>
          </a:p>
        </p:txBody>
      </p:sp>
      <p:sp>
        <p:nvSpPr>
          <p:cNvPr id="4" name="Slide Number Placeholder 3"/>
          <p:cNvSpPr>
            <a:spLocks noGrp="1"/>
          </p:cNvSpPr>
          <p:nvPr>
            <p:ph type="sldNum" sz="quarter" idx="10"/>
          </p:nvPr>
        </p:nvSpPr>
        <p:spPr/>
        <p:txBody>
          <a:bodyPr/>
          <a:lstStyle/>
          <a:p>
            <a:pPr>
              <a:defRPr/>
            </a:pPr>
            <a:fld id="{1FFA9F2C-C035-41E3-A3EB-951F314FA0CC}" type="slidenum">
              <a:rPr lang="en-US" smtClean="0"/>
              <a:pPr>
                <a:defRPr/>
              </a:pPr>
              <a:t>14</a:t>
            </a:fld>
            <a:endParaRPr lang="en-US" dirty="0"/>
          </a:p>
        </p:txBody>
      </p:sp>
    </p:spTree>
    <p:extLst>
      <p:ext uri="{BB962C8B-B14F-4D97-AF65-F5344CB8AC3E}">
        <p14:creationId xmlns:p14="http://schemas.microsoft.com/office/powerpoint/2010/main" val="36851515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FFA9F2C-C035-41E3-A3EB-951F314FA0CC}" type="slidenum">
              <a:rPr lang="en-US" smtClean="0"/>
              <a:pPr>
                <a:defRPr/>
              </a:pPr>
              <a:t>15</a:t>
            </a:fld>
            <a:endParaRPr lang="en-US" dirty="0"/>
          </a:p>
        </p:txBody>
      </p:sp>
    </p:spTree>
    <p:extLst>
      <p:ext uri="{BB962C8B-B14F-4D97-AF65-F5344CB8AC3E}">
        <p14:creationId xmlns:p14="http://schemas.microsoft.com/office/powerpoint/2010/main" val="1676146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Keeping</a:t>
            </a:r>
            <a:r>
              <a:rPr lang="en-US" baseline="0" dirty="0" smtClean="0"/>
              <a:t> good roads in good condition is smart business both for the highway user and the taxpayer.  Preservation programs are good management for our nation’s highway system by:</a:t>
            </a:r>
          </a:p>
          <a:p>
            <a:pPr marL="173079" indent="-173079">
              <a:buFont typeface="Arial"/>
              <a:buChar char="•"/>
            </a:pPr>
            <a:r>
              <a:rPr lang="en-US" baseline="0" dirty="0" smtClean="0"/>
              <a:t>Reducing life cycle costs, </a:t>
            </a:r>
          </a:p>
          <a:p>
            <a:pPr marL="173079" indent="-173079">
              <a:buFont typeface="Arial"/>
              <a:buChar char="•"/>
            </a:pPr>
            <a:r>
              <a:rPr lang="en-US" baseline="0" dirty="0" smtClean="0"/>
              <a:t>Reducing the use of natural resources, </a:t>
            </a:r>
          </a:p>
          <a:p>
            <a:pPr marL="173079" indent="-173079">
              <a:buFont typeface="Arial"/>
              <a:buChar char="•"/>
            </a:pPr>
            <a:r>
              <a:rPr lang="en-US" baseline="0" dirty="0" smtClean="0"/>
              <a:t>Creating less disruption to the traveling public, and</a:t>
            </a:r>
          </a:p>
          <a:p>
            <a:pPr marL="173079" indent="-173079">
              <a:buFont typeface="Arial"/>
              <a:buChar char="•"/>
            </a:pPr>
            <a:r>
              <a:rPr lang="en-US" baseline="0" dirty="0" smtClean="0"/>
              <a:t>Providing smoother and safer roads.</a:t>
            </a:r>
            <a:endParaRPr lang="en-US" dirty="0"/>
          </a:p>
        </p:txBody>
      </p:sp>
      <p:sp>
        <p:nvSpPr>
          <p:cNvPr id="4" name="Slide Number Placeholder 3"/>
          <p:cNvSpPr>
            <a:spLocks noGrp="1"/>
          </p:cNvSpPr>
          <p:nvPr>
            <p:ph type="sldNum" sz="quarter" idx="10"/>
          </p:nvPr>
        </p:nvSpPr>
        <p:spPr/>
        <p:txBody>
          <a:bodyPr/>
          <a:lstStyle/>
          <a:p>
            <a:pPr>
              <a:defRPr/>
            </a:pPr>
            <a:fld id="{1FFA9F2C-C035-41E3-A3EB-951F314FA0CC}" type="slidenum">
              <a:rPr lang="en-US" smtClean="0"/>
              <a:pPr>
                <a:defRPr/>
              </a:pPr>
              <a:t>2</a:t>
            </a:fld>
            <a:endParaRPr lang="en-US" dirty="0"/>
          </a:p>
        </p:txBody>
      </p:sp>
    </p:spTree>
    <p:extLst>
      <p:ext uri="{BB962C8B-B14F-4D97-AF65-F5344CB8AC3E}">
        <p14:creationId xmlns:p14="http://schemas.microsoft.com/office/powerpoint/2010/main" val="3530456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Cost savings, rapid project</a:t>
            </a:r>
            <a:r>
              <a:rPr lang="en-US" baseline="0" dirty="0" smtClean="0"/>
              <a:t> delivery and longer life have long been very important to the public. They want us to “get in, get out and stay out.”  Now states have a tool that will allow them to go one step further – a tool to determine how, when, and where they can design rehabilitation projects utilizing existing pavements.  That’s a major environmental win – saving natural resources, reducing traffic disruption, and producing pavements to last 30 to 50 years.  </a:t>
            </a:r>
            <a:endParaRPr lang="en-US" dirty="0"/>
          </a:p>
        </p:txBody>
      </p:sp>
      <p:sp>
        <p:nvSpPr>
          <p:cNvPr id="4" name="Slide Number Placeholder 3"/>
          <p:cNvSpPr>
            <a:spLocks noGrp="1"/>
          </p:cNvSpPr>
          <p:nvPr>
            <p:ph type="sldNum" sz="quarter" idx="10"/>
          </p:nvPr>
        </p:nvSpPr>
        <p:spPr/>
        <p:txBody>
          <a:bodyPr/>
          <a:lstStyle/>
          <a:p>
            <a:pPr>
              <a:defRPr/>
            </a:pPr>
            <a:fld id="{1FFA9F2C-C035-41E3-A3EB-951F314FA0CC}" type="slidenum">
              <a:rPr lang="en-US" smtClean="0"/>
              <a:pPr>
                <a:defRPr/>
              </a:pPr>
              <a:t>3</a:t>
            </a:fld>
            <a:endParaRPr lang="en-US" dirty="0"/>
          </a:p>
        </p:txBody>
      </p:sp>
    </p:spTree>
    <p:extLst>
      <p:ext uri="{BB962C8B-B14F-4D97-AF65-F5344CB8AC3E}">
        <p14:creationId xmlns:p14="http://schemas.microsoft.com/office/powerpoint/2010/main" val="1036028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State and local transportation agencies need innovative ways to speed up the delivery of needed infrastructure improvements at lower costs.</a:t>
            </a:r>
          </a:p>
          <a:p>
            <a:r>
              <a:rPr lang="en-US" dirty="0" smtClean="0"/>
              <a:t>They need guides to build</a:t>
            </a:r>
            <a:r>
              <a:rPr lang="en-US" baseline="0" dirty="0" smtClean="0"/>
              <a:t> long life pavements that </a:t>
            </a:r>
            <a:r>
              <a:rPr lang="en-US" dirty="0" smtClean="0"/>
              <a:t>incorporate the existing pavement into the new pavement structure</a:t>
            </a:r>
          </a:p>
          <a:p>
            <a:r>
              <a:rPr lang="en-US" dirty="0" smtClean="0"/>
              <a:t>They want to undertake</a:t>
            </a:r>
            <a:r>
              <a:rPr lang="en-US" baseline="0" dirty="0" smtClean="0"/>
              <a:t> </a:t>
            </a:r>
            <a:r>
              <a:rPr lang="en-US" dirty="0" smtClean="0"/>
              <a:t>rehabilitation projects that can lead to cost-effective results.</a:t>
            </a:r>
          </a:p>
          <a:p>
            <a:r>
              <a:rPr lang="en-US" dirty="0" smtClean="0"/>
              <a:t>They want to reuse existing pavement to reduce costs, including hauling and dumping costs, and they</a:t>
            </a:r>
            <a:r>
              <a:rPr lang="en-US" baseline="0" dirty="0" smtClean="0"/>
              <a:t> want to </a:t>
            </a:r>
            <a:r>
              <a:rPr lang="en-US" dirty="0" smtClean="0"/>
              <a:t>shrink construction. timelines. </a:t>
            </a:r>
          </a:p>
          <a:p>
            <a:r>
              <a:rPr lang="en-US" dirty="0" smtClean="0"/>
              <a:t>Finally,</a:t>
            </a:r>
            <a:r>
              <a:rPr lang="en-US" baseline="0" dirty="0" smtClean="0"/>
              <a:t> they want to accelerate their p</a:t>
            </a:r>
            <a:r>
              <a:rPr lang="en-US" dirty="0" smtClean="0"/>
              <a:t>rojects by reusing existing pavement, alleviating the need to remove and dispose of it offsite.</a:t>
            </a:r>
            <a:endParaRPr lang="en-US" dirty="0"/>
          </a:p>
        </p:txBody>
      </p:sp>
      <p:sp>
        <p:nvSpPr>
          <p:cNvPr id="4" name="Slide Number Placeholder 3"/>
          <p:cNvSpPr>
            <a:spLocks noGrp="1"/>
          </p:cNvSpPr>
          <p:nvPr>
            <p:ph type="sldNum" sz="quarter" idx="10"/>
          </p:nvPr>
        </p:nvSpPr>
        <p:spPr/>
        <p:txBody>
          <a:bodyPr/>
          <a:lstStyle/>
          <a:p>
            <a:pPr>
              <a:defRPr/>
            </a:pPr>
            <a:fld id="{1FFA9F2C-C035-41E3-A3EB-951F314FA0CC}" type="slidenum">
              <a:rPr lang="en-US" smtClean="0"/>
              <a:pPr>
                <a:defRPr/>
              </a:pPr>
              <a:t>4</a:t>
            </a:fld>
            <a:endParaRPr lang="en-US" dirty="0"/>
          </a:p>
        </p:txBody>
      </p:sp>
    </p:spTree>
    <p:extLst>
      <p:ext uri="{BB962C8B-B14F-4D97-AF65-F5344CB8AC3E}">
        <p14:creationId xmlns:p14="http://schemas.microsoft.com/office/powerpoint/2010/main" val="18445895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Reusing existing pavement is not a new concept.  Many states do </a:t>
            </a:r>
            <a:r>
              <a:rPr lang="en-US" dirty="0" smtClean="0"/>
              <a:t>this already. But </a:t>
            </a:r>
            <a:r>
              <a:rPr lang="en-US" dirty="0"/>
              <a:t>there are </a:t>
            </a:r>
            <a:r>
              <a:rPr lang="en-US" b="1" dirty="0"/>
              <a:t>new</a:t>
            </a:r>
            <a:r>
              <a:rPr lang="en-US" dirty="0"/>
              <a:t> products and methodologies that </a:t>
            </a:r>
            <a:r>
              <a:rPr lang="en-US" dirty="0" smtClean="0"/>
              <a:t>may prompt</a:t>
            </a:r>
            <a:r>
              <a:rPr lang="en-US" baseline="0" dirty="0" smtClean="0"/>
              <a:t> other agencies to try this strategy; for those already using this technique, there are new tools and information to make it easier to support decision making.</a:t>
            </a:r>
          </a:p>
          <a:p>
            <a:endParaRPr lang="en-US" dirty="0"/>
          </a:p>
          <a:p>
            <a:r>
              <a:rPr lang="en-US" dirty="0"/>
              <a:t>That’s where the SHRP2 </a:t>
            </a:r>
            <a:r>
              <a:rPr lang="en-US" b="1" i="1" dirty="0" smtClean="0"/>
              <a:t>Pavement </a:t>
            </a:r>
            <a:r>
              <a:rPr lang="en-US" b="1" i="1" dirty="0"/>
              <a:t>Renewal </a:t>
            </a:r>
            <a:r>
              <a:rPr lang="en-US" b="1" i="1" dirty="0" smtClean="0"/>
              <a:t>Solutions </a:t>
            </a:r>
            <a:r>
              <a:rPr lang="en-US" dirty="0" smtClean="0"/>
              <a:t>come </a:t>
            </a:r>
            <a:r>
              <a:rPr lang="en-US" dirty="0"/>
              <a:t>in to play.  By using this new </a:t>
            </a:r>
            <a:r>
              <a:rPr lang="en-US" dirty="0" smtClean="0"/>
              <a:t>product, </a:t>
            </a:r>
            <a:r>
              <a:rPr lang="en-US" dirty="0"/>
              <a:t>transportation agencies make better decisions with regard to pavement renewal projects by using existing pavement as part of the design. Transportation agencies, drivers, highway workers, contractors, and taxpayers will benefit from time savings based on rapid reuse of existing </a:t>
            </a:r>
            <a:r>
              <a:rPr lang="en-US" dirty="0" smtClean="0"/>
              <a:t>materials.</a:t>
            </a:r>
            <a:endParaRPr lang="en-US" dirty="0"/>
          </a:p>
        </p:txBody>
      </p:sp>
      <p:sp>
        <p:nvSpPr>
          <p:cNvPr id="4" name="Slide Number Placeholder 3"/>
          <p:cNvSpPr>
            <a:spLocks noGrp="1"/>
          </p:cNvSpPr>
          <p:nvPr>
            <p:ph type="sldNum" sz="quarter" idx="10"/>
          </p:nvPr>
        </p:nvSpPr>
        <p:spPr/>
        <p:txBody>
          <a:bodyPr/>
          <a:lstStyle/>
          <a:p>
            <a:pPr>
              <a:defRPr/>
            </a:pPr>
            <a:fld id="{1FFA9F2C-C035-41E3-A3EB-951F314FA0CC}" type="slidenum">
              <a:rPr lang="en-US" smtClean="0"/>
              <a:pPr>
                <a:defRPr/>
              </a:pPr>
              <a:t>5</a:t>
            </a:fld>
            <a:endParaRPr lang="en-US" dirty="0"/>
          </a:p>
        </p:txBody>
      </p:sp>
    </p:spTree>
    <p:extLst>
      <p:ext uri="{BB962C8B-B14F-4D97-AF65-F5344CB8AC3E}">
        <p14:creationId xmlns:p14="http://schemas.microsoft.com/office/powerpoint/2010/main" val="35304567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The Pavement Renewal Solutions product was developed through the second Strategic Highway Research Program. </a:t>
            </a:r>
          </a:p>
          <a:p>
            <a:r>
              <a:rPr lang="en-US" dirty="0" smtClean="0"/>
              <a:t>SHRP2</a:t>
            </a:r>
            <a:r>
              <a:rPr lang="en-US" baseline="0" dirty="0" smtClean="0"/>
              <a:t> research examined a variety of </a:t>
            </a:r>
            <a:r>
              <a:rPr lang="en-US" u="none" baseline="0" dirty="0" smtClean="0"/>
              <a:t>approaches that had the best potential for providing long life.  Researchers working closely with state DOTs determined what effect the condition of the existing pavement had on those choices as well as the best construction procedures and specifications to recommend. Seven states teamed up to help develop the guidelines and resource materials that would come to be known as </a:t>
            </a:r>
            <a:r>
              <a:rPr lang="en-US" b="1" i="1" u="none" baseline="0" dirty="0" smtClean="0"/>
              <a:t>Pavement Renewal Solutions</a:t>
            </a:r>
            <a:r>
              <a:rPr lang="en-US" u="none" baseline="0" dirty="0" smtClean="0"/>
              <a:t>.</a:t>
            </a:r>
            <a:endParaRPr lang="en-US" u="sng" dirty="0"/>
          </a:p>
        </p:txBody>
      </p:sp>
      <p:sp>
        <p:nvSpPr>
          <p:cNvPr id="4" name="Slide Number Placeholder 3"/>
          <p:cNvSpPr>
            <a:spLocks noGrp="1"/>
          </p:cNvSpPr>
          <p:nvPr>
            <p:ph type="sldNum" sz="quarter" idx="10"/>
          </p:nvPr>
        </p:nvSpPr>
        <p:spPr/>
        <p:txBody>
          <a:bodyPr/>
          <a:lstStyle/>
          <a:p>
            <a:pPr>
              <a:defRPr/>
            </a:pPr>
            <a:fld id="{1FFA9F2C-C035-41E3-A3EB-951F314FA0CC}" type="slidenum">
              <a:rPr lang="en-US" smtClean="0"/>
              <a:pPr>
                <a:defRPr/>
              </a:pPr>
              <a:t>6</a:t>
            </a:fld>
            <a:endParaRPr lang="en-US" dirty="0"/>
          </a:p>
        </p:txBody>
      </p:sp>
    </p:spTree>
    <p:extLst>
      <p:ext uri="{BB962C8B-B14F-4D97-AF65-F5344CB8AC3E}">
        <p14:creationId xmlns:p14="http://schemas.microsoft.com/office/powerpoint/2010/main" val="12639692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SHRP2 Solution provides information that enables a transportation agency to determine when, where, and how to best use existing pavement in roadway renewal projects including options for asphalt, concrete, and innovative materials.</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pPr>
              <a:defRPr/>
            </a:pPr>
            <a:fld id="{1FFA9F2C-C035-41E3-A3EB-951F314FA0CC}" type="slidenum">
              <a:rPr lang="en-US" smtClean="0"/>
              <a:pPr>
                <a:defRPr/>
              </a:pPr>
              <a:t>7</a:t>
            </a:fld>
            <a:endParaRPr lang="en-US" dirty="0"/>
          </a:p>
        </p:txBody>
      </p:sp>
    </p:spTree>
    <p:extLst>
      <p:ext uri="{BB962C8B-B14F-4D97-AF65-F5344CB8AC3E}">
        <p14:creationId xmlns:p14="http://schemas.microsoft.com/office/powerpoint/2010/main" val="1202766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Included for a transportation agency to use is:</a:t>
            </a:r>
          </a:p>
          <a:p>
            <a:pPr marL="171450" indent="-171450">
              <a:buFont typeface="Arial" panose="020B0604020202020204" pitchFamily="34" charset="0"/>
              <a:buChar char="•"/>
            </a:pPr>
            <a:r>
              <a:rPr lang="en-US" dirty="0" smtClean="0"/>
              <a:t>Overview and “quick</a:t>
            </a:r>
            <a:r>
              <a:rPr lang="en-US" baseline="0" dirty="0" smtClean="0"/>
              <a:t> start” video</a:t>
            </a:r>
          </a:p>
          <a:p>
            <a:pPr marL="171450" indent="-171450">
              <a:buFont typeface="Arial" panose="020B0604020202020204" pitchFamily="34" charset="0"/>
              <a:buChar char="•"/>
            </a:pPr>
            <a:r>
              <a:rPr lang="en-US" dirty="0" smtClean="0"/>
              <a:t>A</a:t>
            </a:r>
            <a:r>
              <a:rPr lang="en-US" baseline="0" dirty="0" smtClean="0"/>
              <a:t> decision matrix</a:t>
            </a:r>
          </a:p>
          <a:p>
            <a:pPr marL="171450" indent="-171450">
              <a:buFont typeface="Arial" panose="020B0604020202020204" pitchFamily="34" charset="0"/>
              <a:buChar char="•"/>
            </a:pPr>
            <a:r>
              <a:rPr lang="en-US" baseline="0" dirty="0" smtClean="0"/>
              <a:t>Rapid renewal options and background for using existing pavements in place</a:t>
            </a:r>
          </a:p>
          <a:p>
            <a:pPr marL="171450" indent="-171450">
              <a:buFont typeface="Arial" panose="020B0604020202020204" pitchFamily="34" charset="0"/>
              <a:buChar char="•"/>
            </a:pPr>
            <a:r>
              <a:rPr lang="en-US" baseline="0" dirty="0" smtClean="0"/>
              <a:t>Designs for service life of 30 – 50 years</a:t>
            </a:r>
          </a:p>
          <a:p>
            <a:pPr marL="171450" indent="-171450">
              <a:buFont typeface="Arial" panose="020B0604020202020204" pitchFamily="34" charset="0"/>
              <a:buChar char="•"/>
            </a:pPr>
            <a:r>
              <a:rPr lang="en-US" baseline="0" dirty="0" smtClean="0"/>
              <a:t>Construction information for building long-life pavements</a:t>
            </a:r>
          </a:p>
          <a:p>
            <a:pPr marL="171450" indent="-171450">
              <a:buFont typeface="Arial" panose="020B0604020202020204" pitchFamily="34" charset="0"/>
              <a:buChar char="•"/>
            </a:pPr>
            <a:r>
              <a:rPr lang="en-US" baseline="0" dirty="0" smtClean="0"/>
              <a:t>Quick and effective analysis of renewal approaches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1FFA9F2C-C035-41E3-A3EB-951F314FA0CC}" type="slidenum">
              <a:rPr lang="en-US" smtClean="0"/>
              <a:pPr>
                <a:defRPr/>
              </a:pPr>
              <a:t>8</a:t>
            </a:fld>
            <a:endParaRPr lang="en-US" dirty="0"/>
          </a:p>
        </p:txBody>
      </p:sp>
    </p:spTree>
    <p:extLst>
      <p:ext uri="{BB962C8B-B14F-4D97-AF65-F5344CB8AC3E}">
        <p14:creationId xmlns:p14="http://schemas.microsoft.com/office/powerpoint/2010/main" val="11090544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923087">
              <a:defRPr/>
            </a:pPr>
            <a:r>
              <a:rPr lang="en-US" dirty="0" smtClean="0"/>
              <a:t>The key to making the guidelines usable</a:t>
            </a:r>
            <a:r>
              <a:rPr lang="en-US" baseline="0" dirty="0" smtClean="0"/>
              <a:t> is </a:t>
            </a:r>
            <a:r>
              <a:rPr lang="en-US" i="1" baseline="0" dirty="0" smtClean="0"/>
              <a:t>rePave</a:t>
            </a:r>
            <a:r>
              <a:rPr lang="en-US" baseline="0" dirty="0" smtClean="0"/>
              <a:t>. It is an interactive, web-based scoping tool that </a:t>
            </a:r>
            <a:r>
              <a:rPr lang="en-US" dirty="0"/>
              <a:t>provides guidance for deciding where and under what conditions to use existing </a:t>
            </a:r>
            <a:r>
              <a:rPr lang="en-US" dirty="0" smtClean="0"/>
              <a:t>pavements </a:t>
            </a:r>
            <a:r>
              <a:rPr lang="en-US" dirty="0"/>
              <a:t>as part of roadway renewal projects</a:t>
            </a:r>
            <a:r>
              <a:rPr lang="en-US" dirty="0" smtClean="0"/>
              <a:t>.</a:t>
            </a:r>
          </a:p>
          <a:p>
            <a:pPr marL="0" lvl="1" defTabSz="923087">
              <a:defRPr/>
            </a:pPr>
            <a:endParaRPr lang="en-US" dirty="0" smtClean="0"/>
          </a:p>
          <a:p>
            <a:pPr marL="0" lvl="1" defTabSz="923087">
              <a:defRPr/>
            </a:pPr>
            <a:r>
              <a:rPr lang="en-US" baseline="0" dirty="0" smtClean="0"/>
              <a:t>This tool addresses</a:t>
            </a:r>
            <a:r>
              <a:rPr lang="en-US" dirty="0" smtClean="0"/>
              <a:t>:</a:t>
            </a:r>
          </a:p>
          <a:p>
            <a:pPr marL="171450" lvl="1" indent="-171450" defTabSz="923087">
              <a:buFont typeface="Arial" panose="020B0604020202020204" pitchFamily="34" charset="0"/>
              <a:buChar char="•"/>
              <a:defRPr/>
            </a:pPr>
            <a:r>
              <a:rPr lang="en-US" dirty="0" smtClean="0"/>
              <a:t>Pavement Assessment</a:t>
            </a:r>
          </a:p>
          <a:p>
            <a:pPr marL="171450" lvl="1" indent="-171450" defTabSz="923087">
              <a:buFont typeface="Arial" panose="020B0604020202020204" pitchFamily="34" charset="0"/>
              <a:buChar char="•"/>
              <a:defRPr/>
            </a:pPr>
            <a:r>
              <a:rPr lang="en-US" dirty="0" smtClean="0"/>
              <a:t>Best Practices (design and construction for long-life performance)</a:t>
            </a:r>
          </a:p>
          <a:p>
            <a:pPr marL="171450" lvl="1" indent="-171450" defTabSz="923087">
              <a:buFont typeface="Arial" panose="020B0604020202020204" pitchFamily="34" charset="0"/>
              <a:buChar char="•"/>
              <a:defRPr/>
            </a:pPr>
            <a:r>
              <a:rPr lang="en-US" dirty="0" smtClean="0"/>
              <a:t>Guide Specifications (general specifications plus elements for long-life performance)</a:t>
            </a:r>
          </a:p>
          <a:p>
            <a:pPr marL="171450" lvl="1" indent="-171450" defTabSz="923087">
              <a:buFont typeface="Arial" panose="020B0604020202020204" pitchFamily="34" charset="0"/>
              <a:buChar char="•"/>
              <a:defRPr/>
            </a:pPr>
            <a:r>
              <a:rPr lang="en-US" dirty="0" smtClean="0"/>
              <a:t>Traffic Considerations</a:t>
            </a:r>
          </a:p>
          <a:p>
            <a:pPr marL="171450" lvl="1" indent="-171450" defTabSz="923087">
              <a:buFont typeface="Arial" panose="020B0604020202020204" pitchFamily="34" charset="0"/>
              <a:buChar char="•"/>
              <a:defRPr/>
            </a:pPr>
            <a:r>
              <a:rPr lang="en-US" dirty="0" smtClean="0"/>
              <a:t>Life-Cycle Cost Analysis</a:t>
            </a:r>
          </a:p>
          <a:p>
            <a:pPr marL="171450" lvl="1" indent="-171450" defTabSz="923087">
              <a:buFont typeface="Arial" panose="020B0604020202020204" pitchFamily="34" charset="0"/>
              <a:buChar char="•"/>
              <a:defRPr/>
            </a:pPr>
            <a:r>
              <a:rPr lang="en-US" dirty="0" smtClean="0"/>
              <a:t>Environmental</a:t>
            </a:r>
            <a:r>
              <a:rPr lang="en-US" baseline="0" dirty="0" smtClean="0"/>
              <a:t> Impacts</a:t>
            </a:r>
            <a:endParaRPr lang="en-US" dirty="0" smtClean="0"/>
          </a:p>
          <a:p>
            <a:pPr marL="171450" lvl="1" indent="-171450" defTabSz="923087">
              <a:buFont typeface="Arial" panose="020B0604020202020204" pitchFamily="34" charset="0"/>
              <a:buChar char="•"/>
              <a:defRPr/>
            </a:pPr>
            <a:r>
              <a:rPr lang="en-US" dirty="0" smtClean="0"/>
              <a:t>Emerging Technologies</a:t>
            </a:r>
          </a:p>
          <a:p>
            <a:pPr marL="171450" lvl="1" indent="-171450" defTabSz="923087">
              <a:buFont typeface="Arial" panose="020B0604020202020204" pitchFamily="34" charset="0"/>
              <a:buChar char="•"/>
              <a:defRPr/>
            </a:pPr>
            <a:endParaRPr lang="en-US" dirty="0" smtClean="0"/>
          </a:p>
          <a:p>
            <a:r>
              <a:rPr lang="en-US" baseline="0" dirty="0" smtClean="0"/>
              <a:t>Also available at </a:t>
            </a:r>
            <a:r>
              <a:rPr lang="en-US" i="1" baseline="0" dirty="0" err="1" smtClean="0"/>
              <a:t>rePave</a:t>
            </a:r>
            <a:r>
              <a:rPr lang="en-US" baseline="0" dirty="0" smtClean="0"/>
              <a:t> is information including design approaches, traffic staging, construction practices and specifications to produce long-life pavements.</a:t>
            </a:r>
            <a:endParaRPr lang="en-US" dirty="0" smtClean="0"/>
          </a:p>
          <a:p>
            <a:endParaRPr lang="en-US" dirty="0" smtClean="0"/>
          </a:p>
          <a:p>
            <a:pPr marL="171450" lvl="1" indent="-171450" defTabSz="923087">
              <a:buFont typeface="Arial" panose="020B0604020202020204" pitchFamily="34" charset="0"/>
              <a:buChar char="•"/>
              <a:defRPr/>
            </a:pPr>
            <a:endParaRPr lang="en-US" dirty="0" smtClean="0"/>
          </a:p>
          <a:p>
            <a:pPr marL="0" lvl="1" defTabSz="923087">
              <a:defRPr/>
            </a:pPr>
            <a:r>
              <a:rPr lang="en-US" dirty="0" smtClean="0"/>
              <a:t>.  </a:t>
            </a:r>
          </a:p>
          <a:p>
            <a:endParaRPr lang="en-US" baseline="0" dirty="0" smtClean="0"/>
          </a:p>
          <a:p>
            <a:pPr defTabSz="923087">
              <a:defRPr/>
            </a:pPr>
            <a:endParaRPr lang="en-US" dirty="0" smtClean="0"/>
          </a:p>
          <a:p>
            <a:pPr defTabSz="923087">
              <a:defRPr/>
            </a:pPr>
            <a:endParaRPr lang="en-US" dirty="0" smtClean="0"/>
          </a:p>
          <a:p>
            <a:endParaRPr lang="en-US" dirty="0" smtClean="0"/>
          </a:p>
          <a:p>
            <a:pPr>
              <a:buNone/>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1FFA9F2C-C035-41E3-A3EB-951F314FA0CC}" type="slidenum">
              <a:rPr lang="en-US" smtClean="0"/>
              <a:pPr>
                <a:defRPr/>
              </a:pPr>
              <a:t>9</a:t>
            </a:fld>
            <a:endParaRPr lang="en-US" dirty="0"/>
          </a:p>
        </p:txBody>
      </p:sp>
    </p:spTree>
    <p:extLst>
      <p:ext uri="{BB962C8B-B14F-4D97-AF65-F5344CB8AC3E}">
        <p14:creationId xmlns:p14="http://schemas.microsoft.com/office/powerpoint/2010/main" val="3954841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9"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4" name="TextBox 8"/>
          <p:cNvSpPr txBox="1">
            <a:spLocks noChangeArrowheads="1"/>
          </p:cNvSpPr>
          <p:nvPr userDrawn="1"/>
        </p:nvSpPr>
        <p:spPr bwMode="auto">
          <a:xfrm>
            <a:off x="5530850" y="6189663"/>
            <a:ext cx="3178175" cy="3683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endParaRPr lang="en-US" dirty="0" smtClean="0"/>
          </a:p>
        </p:txBody>
      </p:sp>
      <p:sp>
        <p:nvSpPr>
          <p:cNvPr id="2" name="Title 1"/>
          <p:cNvSpPr>
            <a:spLocks noGrp="1"/>
          </p:cNvSpPr>
          <p:nvPr>
            <p:ph type="title"/>
          </p:nvPr>
        </p:nvSpPr>
        <p:spPr>
          <a:xfrm>
            <a:off x="200727" y="274638"/>
            <a:ext cx="8229600" cy="715962"/>
          </a:xfrm>
        </p:spPr>
        <p:txBody>
          <a:bodyPr/>
          <a:lstStyle>
            <a:lvl1pPr algn="l">
              <a:defRPr sz="3500">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3" name="Content Placeholder 2"/>
          <p:cNvSpPr>
            <a:spLocks noGrp="1"/>
          </p:cNvSpPr>
          <p:nvPr>
            <p:ph idx="1"/>
          </p:nvPr>
        </p:nvSpPr>
        <p:spPr>
          <a:xfrm>
            <a:off x="198783" y="1444488"/>
            <a:ext cx="8772939" cy="4784034"/>
          </a:xfr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6"/>
          <p:cNvSpPr>
            <a:spLocks noGrp="1" noChangeArrowheads="1"/>
          </p:cNvSpPr>
          <p:nvPr>
            <p:ph type="sldNum" sz="quarter" idx="10"/>
          </p:nvPr>
        </p:nvSpPr>
        <p:spPr>
          <a:xfrm>
            <a:off x="6705600" y="6553200"/>
            <a:ext cx="2133600" cy="304800"/>
          </a:xfrm>
        </p:spPr>
        <p:txBody>
          <a:bodyPr/>
          <a:lstStyle>
            <a:lvl1pPr>
              <a:defRPr sz="1050">
                <a:latin typeface="Arial" pitchFamily="34" charset="0"/>
                <a:cs typeface="Arial" pitchFamily="34" charset="0"/>
              </a:defRPr>
            </a:lvl1pPr>
          </a:lstStyle>
          <a:p>
            <a:pPr>
              <a:defRPr/>
            </a:pPr>
            <a:fld id="{AA7490D6-3DFD-45A1-8E61-435114A888E9}" type="slidenum">
              <a:rPr lang="en-US"/>
              <a:pPr>
                <a:defRPr/>
              </a:pPr>
              <a:t>‹#›</a:t>
            </a:fld>
            <a:endParaRPr lang="en-US" dirty="0"/>
          </a:p>
        </p:txBody>
      </p:sp>
    </p:spTree>
    <p:extLst>
      <p:ext uri="{BB962C8B-B14F-4D97-AF65-F5344CB8AC3E}">
        <p14:creationId xmlns:p14="http://schemas.microsoft.com/office/powerpoint/2010/main" val="4228032531"/>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89D0CDAA-26F1-4986-8063-B2078B26ACFE}" type="datetime1">
              <a:rPr lang="en-US">
                <a:solidFill>
                  <a:srgbClr val="000000"/>
                </a:solidFill>
              </a:rPr>
              <a:pPr>
                <a:defRPr/>
              </a:pPr>
              <a:t>6/22/2015</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043996C-A67D-4F4E-B5C6-DDCC9683112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48342874"/>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grpSp>
        <p:nvGrpSpPr>
          <p:cNvPr id="19" name="Group 18"/>
          <p:cNvGrpSpPr/>
          <p:nvPr userDrawn="1"/>
        </p:nvGrpSpPr>
        <p:grpSpPr>
          <a:xfrm>
            <a:off x="2172964" y="1752986"/>
            <a:ext cx="6971036" cy="4646148"/>
            <a:chOff x="0" y="0"/>
            <a:chExt cx="9144000" cy="6094413"/>
          </a:xfrm>
        </p:grpSpPr>
        <p:pic>
          <p:nvPicPr>
            <p:cNvPr id="20" name="Picture 7"/>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6094413"/>
            </a:xfrm>
            <a:prstGeom prst="rect">
              <a:avLst/>
            </a:prstGeom>
            <a:noFill/>
            <a:ln w="9525">
              <a:noFill/>
              <a:miter lim="800000"/>
              <a:headEnd/>
              <a:tailEnd/>
            </a:ln>
          </p:spPr>
        </p:pic>
        <p:sp>
          <p:nvSpPr>
            <p:cNvPr id="21" name="Rectangle 20"/>
            <p:cNvSpPr/>
            <p:nvPr userDrawn="1"/>
          </p:nvSpPr>
          <p:spPr>
            <a:xfrm>
              <a:off x="1143000" y="1828800"/>
              <a:ext cx="6781800" cy="990600"/>
            </a:xfrm>
            <a:prstGeom prst="rect">
              <a:avLst/>
            </a:prstGeom>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dirty="0">
                <a:solidFill>
                  <a:srgbClr val="000000"/>
                </a:solidFill>
              </a:endParaRPr>
            </a:p>
          </p:txBody>
        </p:sp>
        <p:sp>
          <p:nvSpPr>
            <p:cNvPr id="22" name="Rectangle 21"/>
            <p:cNvSpPr/>
            <p:nvPr userDrawn="1"/>
          </p:nvSpPr>
          <p:spPr>
            <a:xfrm>
              <a:off x="2590800" y="2741613"/>
              <a:ext cx="3810000" cy="685800"/>
            </a:xfrm>
            <a:prstGeom prst="rect">
              <a:avLst/>
            </a:prstGeom>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dirty="0">
                <a:solidFill>
                  <a:srgbClr val="000000"/>
                </a:solidFill>
              </a:endParaRPr>
            </a:p>
          </p:txBody>
        </p:sp>
        <p:sp>
          <p:nvSpPr>
            <p:cNvPr id="23" name="Rectangle 22"/>
            <p:cNvSpPr/>
            <p:nvPr userDrawn="1"/>
          </p:nvSpPr>
          <p:spPr>
            <a:xfrm>
              <a:off x="3048000" y="3351213"/>
              <a:ext cx="2667000" cy="381000"/>
            </a:xfrm>
            <a:prstGeom prst="rect">
              <a:avLst/>
            </a:prstGeom>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dirty="0">
                <a:solidFill>
                  <a:srgbClr val="000000"/>
                </a:solidFill>
              </a:endParaRPr>
            </a:p>
          </p:txBody>
        </p:sp>
      </p:grpSp>
      <p:sp>
        <p:nvSpPr>
          <p:cNvPr id="3" name="Rectangle 2"/>
          <p:cNvSpPr/>
          <p:nvPr userDrawn="1"/>
        </p:nvSpPr>
        <p:spPr>
          <a:xfrm>
            <a:off x="1143000" y="1828800"/>
            <a:ext cx="6781800" cy="990600"/>
          </a:xfrm>
          <a:prstGeom prst="rect">
            <a:avLst/>
          </a:prstGeom>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dirty="0">
              <a:solidFill>
                <a:srgbClr val="000000"/>
              </a:solidFill>
            </a:endParaRPr>
          </a:p>
        </p:txBody>
      </p:sp>
      <p:sp>
        <p:nvSpPr>
          <p:cNvPr id="4" name="Rectangle 3"/>
          <p:cNvSpPr/>
          <p:nvPr userDrawn="1"/>
        </p:nvSpPr>
        <p:spPr>
          <a:xfrm>
            <a:off x="2590800" y="2741613"/>
            <a:ext cx="3810000" cy="685800"/>
          </a:xfrm>
          <a:prstGeom prst="rect">
            <a:avLst/>
          </a:prstGeom>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dirty="0">
              <a:solidFill>
                <a:srgbClr val="000000"/>
              </a:solidFill>
            </a:endParaRPr>
          </a:p>
        </p:txBody>
      </p:sp>
      <p:sp>
        <p:nvSpPr>
          <p:cNvPr id="5" name="Rectangle 4"/>
          <p:cNvSpPr/>
          <p:nvPr userDrawn="1"/>
        </p:nvSpPr>
        <p:spPr>
          <a:xfrm>
            <a:off x="3048000" y="3351213"/>
            <a:ext cx="2667000" cy="381000"/>
          </a:xfrm>
          <a:prstGeom prst="rect">
            <a:avLst/>
          </a:prstGeom>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dirty="0">
              <a:solidFill>
                <a:srgbClr val="000000"/>
              </a:solidFill>
            </a:endParaRPr>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28600" y="1179638"/>
            <a:ext cx="3048000" cy="680426"/>
          </a:xfrm>
          <a:prstGeom prst="rect">
            <a:avLst/>
          </a:prstGeom>
        </p:spPr>
      </p:pic>
      <p:sp>
        <p:nvSpPr>
          <p:cNvPr id="8" name="Rectangle 7"/>
          <p:cNvSpPr/>
          <p:nvPr userDrawn="1"/>
        </p:nvSpPr>
        <p:spPr>
          <a:xfrm>
            <a:off x="0" y="0"/>
            <a:ext cx="9144000" cy="104013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solidFill>
                <a:srgbClr val="FFFFFF"/>
              </a:solidFill>
            </a:endParaRPr>
          </a:p>
        </p:txBody>
      </p:sp>
      <p:pic>
        <p:nvPicPr>
          <p:cNvPr id="15" name="Picture 14" descr="FHWA logo.jpg"/>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2286000" y="6047526"/>
            <a:ext cx="1767541" cy="720971"/>
          </a:xfrm>
          <a:prstGeom prst="rect">
            <a:avLst/>
          </a:prstGeom>
        </p:spPr>
      </p:pic>
      <p:pic>
        <p:nvPicPr>
          <p:cNvPr id="16" name="Picture 15"/>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368988" y="6101416"/>
            <a:ext cx="1621374" cy="620352"/>
          </a:xfrm>
          <a:prstGeom prst="rect">
            <a:avLst/>
          </a:prstGeom>
        </p:spPr>
      </p:pic>
      <p:pic>
        <p:nvPicPr>
          <p:cNvPr id="10" name="Picture 9"/>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a:off x="2222716" y="-110874"/>
            <a:ext cx="2790308" cy="1144892"/>
          </a:xfrm>
          <a:prstGeom prst="rect">
            <a:avLst/>
          </a:prstGeom>
        </p:spPr>
      </p:pic>
      <p:pic>
        <p:nvPicPr>
          <p:cNvPr id="11" name="Picture 10"/>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6976169" y="-271967"/>
            <a:ext cx="2161629" cy="1305985"/>
          </a:xfrm>
          <a:prstGeom prst="rect">
            <a:avLst/>
          </a:prstGeom>
        </p:spPr>
      </p:pic>
      <p:pic>
        <p:nvPicPr>
          <p:cNvPr id="13" name="Picture 12"/>
          <p:cNvPicPr>
            <a:picLocks noChangeAspect="1"/>
          </p:cNvPicPr>
          <p:nvPr userDrawn="1"/>
        </p:nvPicPr>
        <p:blipFill rotWithShape="1">
          <a:blip r:embed="rId8" cstate="screen">
            <a:extLst>
              <a:ext uri="{28A0092B-C50C-407E-A947-70E740481C1C}">
                <a14:useLocalDpi xmlns:a14="http://schemas.microsoft.com/office/drawing/2010/main"/>
              </a:ext>
            </a:extLst>
          </a:blip>
          <a:srcRect/>
          <a:stretch/>
        </p:blipFill>
        <p:spPr>
          <a:xfrm>
            <a:off x="5078986" y="-151779"/>
            <a:ext cx="1831222" cy="1185797"/>
          </a:xfrm>
          <a:prstGeom prst="rect">
            <a:avLst/>
          </a:prstGeom>
        </p:spPr>
      </p:pic>
      <p:pic>
        <p:nvPicPr>
          <p:cNvPr id="12" name="Picture 11"/>
          <p:cNvPicPr>
            <a:picLocks noChangeAspect="1"/>
          </p:cNvPicPr>
          <p:nvPr userDrawn="1"/>
        </p:nvPicPr>
        <p:blipFill rotWithShape="1">
          <a:blip r:embed="rId9" cstate="screen">
            <a:extLst>
              <a:ext uri="{28A0092B-C50C-407E-A947-70E740481C1C}">
                <a14:useLocalDpi xmlns:a14="http://schemas.microsoft.com/office/drawing/2010/main"/>
              </a:ext>
            </a:extLst>
          </a:blip>
          <a:srcRect/>
          <a:stretch/>
        </p:blipFill>
        <p:spPr>
          <a:xfrm>
            <a:off x="0" y="-76200"/>
            <a:ext cx="2156754" cy="1110218"/>
          </a:xfrm>
          <a:prstGeom prst="rect">
            <a:avLst/>
          </a:prstGeom>
        </p:spPr>
      </p:pic>
    </p:spTree>
    <p:extLst>
      <p:ext uri="{BB962C8B-B14F-4D97-AF65-F5344CB8AC3E}">
        <p14:creationId xmlns:p14="http://schemas.microsoft.com/office/powerpoint/2010/main" val="933036376"/>
      </p:ext>
    </p:extLst>
  </p:cSld>
  <p:clrMapOvr>
    <a:masterClrMapping/>
  </p:clrMapOvr>
  <p:transition spd="med"/>
  <p:extLst mod="1">
    <p:ext uri="{DCECCB84-F9BA-43D5-87BE-67443E8EF086}">
      <p15:sldGuideLst xmlns:p15="http://schemas.microsoft.com/office/powerpoint/2012/main">
        <p15:guide id="1" pos="2880">
          <p15:clr>
            <a:srgbClr val="FBAE40"/>
          </p15:clr>
        </p15:guide>
        <p15:guide id="2" pos="14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grpSp>
        <p:nvGrpSpPr>
          <p:cNvPr id="6" name="Group 5"/>
          <p:cNvGrpSpPr/>
          <p:nvPr userDrawn="1"/>
        </p:nvGrpSpPr>
        <p:grpSpPr>
          <a:xfrm>
            <a:off x="0" y="0"/>
            <a:ext cx="9144000" cy="6094413"/>
            <a:chOff x="0" y="0"/>
            <a:chExt cx="9144000" cy="6094413"/>
          </a:xfrm>
        </p:grpSpPr>
        <p:pic>
          <p:nvPicPr>
            <p:cNvPr id="2" name="Picture 7"/>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9144000" cy="6094413"/>
            </a:xfrm>
            <a:prstGeom prst="rect">
              <a:avLst/>
            </a:prstGeom>
            <a:noFill/>
            <a:ln w="9525">
              <a:noFill/>
              <a:miter lim="800000"/>
              <a:headEnd/>
              <a:tailEnd/>
            </a:ln>
          </p:spPr>
        </p:pic>
        <p:sp>
          <p:nvSpPr>
            <p:cNvPr id="3" name="Rectangle 2"/>
            <p:cNvSpPr/>
            <p:nvPr userDrawn="1"/>
          </p:nvSpPr>
          <p:spPr>
            <a:xfrm>
              <a:off x="1143000" y="1828800"/>
              <a:ext cx="6781800" cy="990600"/>
            </a:xfrm>
            <a:prstGeom prst="rect">
              <a:avLst/>
            </a:prstGeom>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dirty="0">
                <a:solidFill>
                  <a:srgbClr val="000000"/>
                </a:solidFill>
              </a:endParaRPr>
            </a:p>
          </p:txBody>
        </p:sp>
        <p:sp>
          <p:nvSpPr>
            <p:cNvPr id="4" name="Rectangle 3"/>
            <p:cNvSpPr/>
            <p:nvPr userDrawn="1"/>
          </p:nvSpPr>
          <p:spPr>
            <a:xfrm>
              <a:off x="2590800" y="2741613"/>
              <a:ext cx="3810000" cy="685800"/>
            </a:xfrm>
            <a:prstGeom prst="rect">
              <a:avLst/>
            </a:prstGeom>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dirty="0">
                <a:solidFill>
                  <a:srgbClr val="000000"/>
                </a:solidFill>
              </a:endParaRPr>
            </a:p>
          </p:txBody>
        </p:sp>
        <p:sp>
          <p:nvSpPr>
            <p:cNvPr id="5" name="Rectangle 4"/>
            <p:cNvSpPr/>
            <p:nvPr userDrawn="1"/>
          </p:nvSpPr>
          <p:spPr>
            <a:xfrm>
              <a:off x="3048000" y="3351213"/>
              <a:ext cx="2667000" cy="381000"/>
            </a:xfrm>
            <a:prstGeom prst="rect">
              <a:avLst/>
            </a:prstGeom>
            <a:ln>
              <a:no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dirty="0">
                <a:solidFill>
                  <a:srgbClr val="000000"/>
                </a:solidFill>
              </a:endParaRPr>
            </a:p>
          </p:txBody>
        </p:sp>
      </p:grpSp>
    </p:spTree>
    <p:extLst>
      <p:ext uri="{BB962C8B-B14F-4D97-AF65-F5344CB8AC3E}">
        <p14:creationId xmlns:p14="http://schemas.microsoft.com/office/powerpoint/2010/main" val="2927668044"/>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E38ED350-D4EC-4C34-9564-DA7A27D3B339}" type="datetime1">
              <a:rPr lang="en-US">
                <a:solidFill>
                  <a:srgbClr val="000000"/>
                </a:solidFill>
              </a:rPr>
              <a:pPr>
                <a:defRPr/>
              </a:pPr>
              <a:t>6/22/2015</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99EDC28-2638-4A12-BBD6-4CB49F259F8C}" type="slidenum">
              <a:rPr lang="en-US">
                <a:solidFill>
                  <a:srgbClr val="000000"/>
                </a:solidFill>
              </a:rPr>
              <a:pPr>
                <a:defRPr/>
              </a:pPr>
              <a:t>‹#›</a:t>
            </a:fld>
            <a:endParaRPr lang="en-US" dirty="0">
              <a:solidFill>
                <a:srgbClr val="000000"/>
              </a:solidFill>
            </a:endParaRPr>
          </a:p>
        </p:txBody>
      </p:sp>
      <p:pic>
        <p:nvPicPr>
          <p:cNvPr id="8" name="Picture 7" descr="presentation_header.gif"/>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1258540"/>
          </a:xfrm>
          <a:prstGeom prst="rect">
            <a:avLst/>
          </a:prstGeom>
        </p:spPr>
      </p:pic>
    </p:spTree>
    <p:extLst>
      <p:ext uri="{BB962C8B-B14F-4D97-AF65-F5344CB8AC3E}">
        <p14:creationId xmlns:p14="http://schemas.microsoft.com/office/powerpoint/2010/main" val="2127426722"/>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sz="3500">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B420AC42-6683-4526-BC0F-F50ACD8B79ED}" type="datetime1">
              <a:rPr lang="en-US">
                <a:solidFill>
                  <a:srgbClr val="000000"/>
                </a:solidFill>
              </a:rPr>
              <a:pPr>
                <a:defRPr/>
              </a:pPr>
              <a:t>6/22/2015</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85B9C7F-5F8E-40BD-A660-D104CC0AAAF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51884402"/>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A37C2917-BBEE-4E81-9DE2-DBA8D5CD15FA}" type="datetime1">
              <a:rPr lang="en-US">
                <a:solidFill>
                  <a:srgbClr val="000000"/>
                </a:solidFill>
              </a:rPr>
              <a:pPr>
                <a:defRPr/>
              </a:pPr>
              <a:t>6/22/2015</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6EF05E1-9FFF-4E64-8633-4D199A338BB7}" type="slidenum">
              <a:rPr lang="en-US">
                <a:solidFill>
                  <a:srgbClr val="000000"/>
                </a:solidFill>
              </a:rPr>
              <a:pPr>
                <a:defRPr/>
              </a:pPr>
              <a:t>‹#›</a:t>
            </a:fld>
            <a:endParaRPr lang="en-US" dirty="0">
              <a:solidFill>
                <a:srgbClr val="000000"/>
              </a:solidFill>
            </a:endParaRPr>
          </a:p>
        </p:txBody>
      </p:sp>
      <p:pic>
        <p:nvPicPr>
          <p:cNvPr id="8" name="Picture 7" descr="presentation_header.gif"/>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1258540"/>
          </a:xfrm>
          <a:prstGeom prst="rect">
            <a:avLst/>
          </a:prstGeom>
        </p:spPr>
      </p:pic>
    </p:spTree>
    <p:extLst>
      <p:ext uri="{BB962C8B-B14F-4D97-AF65-F5344CB8AC3E}">
        <p14:creationId xmlns:p14="http://schemas.microsoft.com/office/powerpoint/2010/main" val="2294260975"/>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presentation_header.gif"/>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1258540"/>
          </a:xfrm>
          <a:prstGeom prst="rect">
            <a:avLst/>
          </a:prstGeom>
        </p:spPr>
      </p:pic>
      <p:sp>
        <p:nvSpPr>
          <p:cNvPr id="2" name="Title 1"/>
          <p:cNvSpPr>
            <a:spLocks noGrp="1"/>
          </p:cNvSpPr>
          <p:nvPr>
            <p:ph type="title"/>
          </p:nvPr>
        </p:nvSpPr>
        <p:spPr/>
        <p:txBody>
          <a:bodyPr/>
          <a:lstStyle>
            <a:lvl1pPr algn="l">
              <a:defRPr sz="3500">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FC3362F6-18DC-4087-B5ED-12E367906A36}" type="datetime1">
              <a:rPr lang="en-US">
                <a:solidFill>
                  <a:srgbClr val="000000"/>
                </a:solidFill>
              </a:rPr>
              <a:pPr>
                <a:defRPr/>
              </a:pPr>
              <a:t>6/22/2015</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9BF6BD8-9522-453F-9DDF-F61CE6D121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8768114"/>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presentation_header.gif"/>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1258540"/>
          </a:xfrm>
          <a:prstGeom prst="rect">
            <a:avLst/>
          </a:prstGeom>
        </p:spPr>
      </p:pic>
      <p:sp>
        <p:nvSpPr>
          <p:cNvPr id="2" name="Title 1"/>
          <p:cNvSpPr>
            <a:spLocks noGrp="1"/>
          </p:cNvSpPr>
          <p:nvPr>
            <p:ph type="title"/>
          </p:nvPr>
        </p:nvSpPr>
        <p:spPr/>
        <p:txBody>
          <a:bodyPr/>
          <a:lstStyle>
            <a:lvl1pPr algn="l">
              <a:defRPr sz="3500">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B0C9E2AD-41E5-4E11-B4B0-9AE52B742049}" type="datetime1">
              <a:rPr lang="en-US">
                <a:solidFill>
                  <a:srgbClr val="000000"/>
                </a:solidFill>
              </a:rPr>
              <a:pPr>
                <a:defRPr/>
              </a:pPr>
              <a:t>6/22/2015</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B671D4B3-17E0-4844-8D5C-7176FD3276C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93185665"/>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presentation_header.gif"/>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1258540"/>
          </a:xfrm>
          <a:prstGeom prst="rect">
            <a:avLst/>
          </a:prstGeom>
        </p:spPr>
      </p:pic>
      <p:sp>
        <p:nvSpPr>
          <p:cNvPr id="2" name="Title 1"/>
          <p:cNvSpPr>
            <a:spLocks noGrp="1"/>
          </p:cNvSpPr>
          <p:nvPr>
            <p:ph type="title"/>
          </p:nvPr>
        </p:nvSpPr>
        <p:spPr/>
        <p:txBody>
          <a:bodyPr/>
          <a:lstStyle>
            <a:lvl1pPr algn="l">
              <a:defRPr sz="3500">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fld id="{91DA57C1-150D-43B5-980A-221395EE666F}" type="datetime1">
              <a:rPr lang="en-US">
                <a:solidFill>
                  <a:srgbClr val="000000"/>
                </a:solidFill>
              </a:rPr>
              <a:pPr>
                <a:defRPr/>
              </a:pPr>
              <a:t>6/22/2015</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62B4299-707F-4FCF-82DC-CF4AB1A7F8B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19707156"/>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image" Target="../media/image2.gif"/><Relationship Id="rId5" Type="http://schemas.openxmlformats.org/officeDocument/2006/relationships/slideLayout" Target="../slideLayouts/slideLayout6.xml"/><Relationship Id="rId10"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descr="presentation_header.gif"/>
          <p:cNvPicPr>
            <a:picLocks noChangeAspect="1"/>
          </p:cNvPicPr>
          <p:nvPr userDrawn="1"/>
        </p:nvPicPr>
        <p:blipFill>
          <a:blip r:embed="rId3" cstate="screen">
            <a:extLst>
              <a:ext uri="{28A0092B-C50C-407E-A947-70E740481C1C}">
                <a14:useLocalDpi xmlns:a14="http://schemas.microsoft.com/office/drawing/2010/main" val="0"/>
              </a:ext>
            </a:extLst>
          </a:blip>
          <a:srcRect/>
          <a:stretch>
            <a:fillRect/>
          </a:stretch>
        </p:blipFill>
        <p:spPr bwMode="auto">
          <a:xfrm>
            <a:off x="0" y="0"/>
            <a:ext cx="9144000" cy="1258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301625" y="274638"/>
            <a:ext cx="8229600" cy="715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8" name="Rectangle 3"/>
          <p:cNvSpPr>
            <a:spLocks noGrp="1" noChangeArrowheads="1"/>
          </p:cNvSpPr>
          <p:nvPr>
            <p:ph type="body" idx="1"/>
          </p:nvPr>
        </p:nvSpPr>
        <p:spPr bwMode="auto">
          <a:xfrm>
            <a:off x="301625"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0" name="Rectangle 6"/>
          <p:cNvSpPr>
            <a:spLocks noGrp="1" noChangeArrowheads="1"/>
          </p:cNvSpPr>
          <p:nvPr>
            <p:ph type="sldNum" sz="quarter" idx="4"/>
          </p:nvPr>
        </p:nvSpPr>
        <p:spPr bwMode="auto">
          <a:xfrm>
            <a:off x="6629400" y="6477000"/>
            <a:ext cx="2133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50">
                <a:solidFill>
                  <a:srgbClr val="000000"/>
                </a:solidFill>
                <a:latin typeface="+mn-lt"/>
                <a:ea typeface="ＭＳ Ｐゴシック" pitchFamily="64" charset="-128"/>
                <a:cs typeface="+mn-cs"/>
              </a:defRPr>
            </a:lvl1pPr>
          </a:lstStyle>
          <a:p>
            <a:pPr>
              <a:defRPr/>
            </a:pPr>
            <a:fld id="{00D077B9-FD40-467D-9495-14942A47FB39}" type="slidenum">
              <a:rPr lang="en-US"/>
              <a:pPr>
                <a:defRPr/>
              </a:pPr>
              <a:t>‹#›</a:t>
            </a:fld>
            <a:endParaRPr lang="en-US" dirty="0"/>
          </a:p>
        </p:txBody>
      </p:sp>
      <p:sp>
        <p:nvSpPr>
          <p:cNvPr id="7" name="Date Placeholder 3"/>
          <p:cNvSpPr txBox="1">
            <a:spLocks/>
          </p:cNvSpPr>
          <p:nvPr userDrawn="1"/>
        </p:nvSpPr>
        <p:spPr bwMode="auto">
          <a:xfrm>
            <a:off x="4711700" y="6262688"/>
            <a:ext cx="403860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Arial" pitchFamily="34" charset="0"/>
                <a:ea typeface="MS PGothic" pitchFamily="34" charset="-128"/>
              </a:defRPr>
            </a:lvl9pPr>
          </a:lstStyle>
          <a:p>
            <a:pPr algn="r" eaLnBrk="1" hangingPunct="1">
              <a:defRPr/>
            </a:pPr>
            <a:r>
              <a:rPr lang="en-US" sz="1000" dirty="0" smtClean="0">
                <a:solidFill>
                  <a:srgbClr val="000000"/>
                </a:solidFill>
              </a:rPr>
              <a:t>SHRP2 R23 | December 2013</a:t>
            </a:r>
          </a:p>
        </p:txBody>
      </p:sp>
    </p:spTree>
  </p:cSld>
  <p:clrMap bg1="lt1" tx1="dk1" bg2="lt2" tx2="dk2" accent1="accent1" accent2="accent2" accent3="accent3" accent4="accent4" accent5="accent5" accent6="accent6" hlink="hlink" folHlink="folHlink"/>
  <p:sldLayoutIdLst>
    <p:sldLayoutId id="2147483929" r:id="rId1"/>
  </p:sldLayoutIdLst>
  <p:transition spd="med"/>
  <p:hf hdr="0"/>
  <p:txStyles>
    <p:titleStyle>
      <a:lvl1pPr algn="l" rtl="0" eaLnBrk="0" fontAlgn="base" hangingPunct="0">
        <a:spcBef>
          <a:spcPct val="0"/>
        </a:spcBef>
        <a:spcAft>
          <a:spcPct val="0"/>
        </a:spcAft>
        <a:defRPr sz="3500" b="1" i="0" u="none">
          <a:solidFill>
            <a:schemeClr val="bg1"/>
          </a:solidFill>
          <a:effectLst>
            <a:outerShdw blurRad="38100" dist="38100" dir="2700000" algn="tl">
              <a:srgbClr val="000000">
                <a:alpha val="43137"/>
              </a:srgbClr>
            </a:outerShdw>
          </a:effectLst>
          <a:latin typeface="FranklinGotMdITC"/>
          <a:ea typeface="MS PGothic" pitchFamily="34" charset="-128"/>
          <a:cs typeface="FranklinGotMdITC"/>
        </a:defRPr>
      </a:lvl1pPr>
      <a:lvl2pPr algn="l" rtl="0" eaLnBrk="0" fontAlgn="base" hangingPunct="0">
        <a:spcBef>
          <a:spcPct val="0"/>
        </a:spcBef>
        <a:spcAft>
          <a:spcPct val="0"/>
        </a:spcAft>
        <a:defRPr sz="3500" b="1">
          <a:solidFill>
            <a:schemeClr val="bg1"/>
          </a:solidFill>
          <a:latin typeface="FranklinGotMdITC" pitchFamily="64" charset="0"/>
          <a:ea typeface="MS PGothic" pitchFamily="34" charset="-128"/>
          <a:cs typeface="FranklinGotMdITC" pitchFamily="64" charset="0"/>
        </a:defRPr>
      </a:lvl2pPr>
      <a:lvl3pPr algn="l" rtl="0" eaLnBrk="0" fontAlgn="base" hangingPunct="0">
        <a:spcBef>
          <a:spcPct val="0"/>
        </a:spcBef>
        <a:spcAft>
          <a:spcPct val="0"/>
        </a:spcAft>
        <a:defRPr sz="3500" b="1">
          <a:solidFill>
            <a:schemeClr val="bg1"/>
          </a:solidFill>
          <a:latin typeface="FranklinGotMdITC" pitchFamily="64" charset="0"/>
          <a:ea typeface="MS PGothic" pitchFamily="34" charset="-128"/>
          <a:cs typeface="FranklinGotMdITC" pitchFamily="64" charset="0"/>
        </a:defRPr>
      </a:lvl3pPr>
      <a:lvl4pPr algn="l" rtl="0" eaLnBrk="0" fontAlgn="base" hangingPunct="0">
        <a:spcBef>
          <a:spcPct val="0"/>
        </a:spcBef>
        <a:spcAft>
          <a:spcPct val="0"/>
        </a:spcAft>
        <a:defRPr sz="3500" b="1">
          <a:solidFill>
            <a:schemeClr val="bg1"/>
          </a:solidFill>
          <a:latin typeface="FranklinGotMdITC" pitchFamily="64" charset="0"/>
          <a:ea typeface="MS PGothic" pitchFamily="34" charset="-128"/>
          <a:cs typeface="FranklinGotMdITC" pitchFamily="64" charset="0"/>
        </a:defRPr>
      </a:lvl4pPr>
      <a:lvl5pPr algn="l" rtl="0" eaLnBrk="0" fontAlgn="base" hangingPunct="0">
        <a:spcBef>
          <a:spcPct val="0"/>
        </a:spcBef>
        <a:spcAft>
          <a:spcPct val="0"/>
        </a:spcAft>
        <a:defRPr sz="3500" b="1">
          <a:solidFill>
            <a:schemeClr val="bg1"/>
          </a:solidFill>
          <a:latin typeface="FranklinGotMdITC" pitchFamily="64" charset="0"/>
          <a:ea typeface="MS PGothic" pitchFamily="34" charset="-128"/>
          <a:cs typeface="FranklinGotMdITC" pitchFamily="64" charset="0"/>
        </a:defRPr>
      </a:lvl5pPr>
      <a:lvl6pPr marL="457200" algn="ctr" rtl="0" fontAlgn="base">
        <a:spcBef>
          <a:spcPct val="0"/>
        </a:spcBef>
        <a:spcAft>
          <a:spcPct val="0"/>
        </a:spcAft>
        <a:defRPr sz="4400">
          <a:solidFill>
            <a:schemeClr val="tx2"/>
          </a:solidFill>
          <a:latin typeface="Arial" pitchFamily="64" charset="0"/>
        </a:defRPr>
      </a:lvl6pPr>
      <a:lvl7pPr marL="914400" algn="ctr" rtl="0" fontAlgn="base">
        <a:spcBef>
          <a:spcPct val="0"/>
        </a:spcBef>
        <a:spcAft>
          <a:spcPct val="0"/>
        </a:spcAft>
        <a:defRPr sz="4400">
          <a:solidFill>
            <a:schemeClr val="tx2"/>
          </a:solidFill>
          <a:latin typeface="Arial" pitchFamily="64" charset="0"/>
        </a:defRPr>
      </a:lvl7pPr>
      <a:lvl8pPr marL="1371600" algn="ctr" rtl="0" fontAlgn="base">
        <a:spcBef>
          <a:spcPct val="0"/>
        </a:spcBef>
        <a:spcAft>
          <a:spcPct val="0"/>
        </a:spcAft>
        <a:defRPr sz="4400">
          <a:solidFill>
            <a:schemeClr val="tx2"/>
          </a:solidFill>
          <a:latin typeface="Arial" pitchFamily="64" charset="0"/>
        </a:defRPr>
      </a:lvl8pPr>
      <a:lvl9pPr marL="1828800" algn="ctr" rtl="0" fontAlgn="base">
        <a:spcBef>
          <a:spcPct val="0"/>
        </a:spcBef>
        <a:spcAft>
          <a:spcPct val="0"/>
        </a:spcAft>
        <a:defRPr sz="4400">
          <a:solidFill>
            <a:schemeClr val="tx2"/>
          </a:solidFill>
          <a:latin typeface="Arial" pitchFamily="64" charset="0"/>
        </a:defRPr>
      </a:lvl9pPr>
    </p:titleStyle>
    <p:bodyStyle>
      <a:lvl1pPr marL="234950" indent="-234950" algn="l" rtl="0" eaLnBrk="0" fontAlgn="base" hangingPunct="0">
        <a:spcBef>
          <a:spcPct val="20000"/>
        </a:spcBef>
        <a:spcAft>
          <a:spcPct val="0"/>
        </a:spcAft>
        <a:buChar char="•"/>
        <a:defRPr sz="2400">
          <a:solidFill>
            <a:schemeClr val="tx1"/>
          </a:solidFill>
          <a:latin typeface="Arial" pitchFamily="34" charset="0"/>
          <a:ea typeface="MS PGothic" pitchFamily="34" charset="-128"/>
          <a:cs typeface="Arial" pitchFamily="34" charset="0"/>
        </a:defRPr>
      </a:lvl1pPr>
      <a:lvl2pPr marL="692150" indent="-234950" algn="l" rtl="0" eaLnBrk="0" fontAlgn="base" hangingPunct="0">
        <a:spcBef>
          <a:spcPct val="20000"/>
        </a:spcBef>
        <a:spcAft>
          <a:spcPct val="0"/>
        </a:spcAft>
        <a:buChar char="–"/>
        <a:defRPr sz="2400">
          <a:solidFill>
            <a:schemeClr val="tx1"/>
          </a:solidFill>
          <a:latin typeface="Arial" pitchFamily="34" charset="0"/>
          <a:ea typeface="MS PGothic" pitchFamily="34" charset="-128"/>
          <a:cs typeface="Arial" pitchFamily="34" charset="0"/>
        </a:defRPr>
      </a:lvl2pPr>
      <a:lvl3pPr marL="1143000" indent="-228600" algn="l" rtl="0" eaLnBrk="0" fontAlgn="base" hangingPunct="0">
        <a:spcBef>
          <a:spcPct val="20000"/>
        </a:spcBef>
        <a:spcAft>
          <a:spcPct val="0"/>
        </a:spcAft>
        <a:buChar char="•"/>
        <a:defRPr sz="2400">
          <a:solidFill>
            <a:schemeClr val="tx1"/>
          </a:solidFill>
          <a:latin typeface="Arial" pitchFamily="34" charset="0"/>
          <a:ea typeface="MS PGothic" pitchFamily="34" charset="-128"/>
          <a:cs typeface="Arial" pitchFamily="34" charset="0"/>
        </a:defRPr>
      </a:lvl3pPr>
      <a:lvl4pPr marL="1600200" indent="-228600" algn="l" rtl="0" eaLnBrk="0" fontAlgn="base" hangingPunct="0">
        <a:spcBef>
          <a:spcPct val="20000"/>
        </a:spcBef>
        <a:spcAft>
          <a:spcPct val="0"/>
        </a:spcAft>
        <a:buChar char="–"/>
        <a:defRPr sz="2400">
          <a:solidFill>
            <a:schemeClr val="tx1"/>
          </a:solidFill>
          <a:latin typeface="Arial" pitchFamily="34" charset="0"/>
          <a:ea typeface="MS PGothic" pitchFamily="34" charset="-128"/>
          <a:cs typeface="Arial" pitchFamily="34" charset="0"/>
        </a:defRPr>
      </a:lvl4pPr>
      <a:lvl5pPr marL="2057400" indent="-228600" algn="l" rtl="0" eaLnBrk="0" fontAlgn="base" hangingPunct="0">
        <a:spcBef>
          <a:spcPct val="20000"/>
        </a:spcBef>
        <a:spcAft>
          <a:spcPct val="0"/>
        </a:spcAft>
        <a:buChar char="»"/>
        <a:defRPr sz="2400">
          <a:solidFill>
            <a:schemeClr val="tx1"/>
          </a:solidFill>
          <a:latin typeface="Arial" pitchFamily="34" charset="0"/>
          <a:ea typeface="MS PGothic" pitchFamily="34" charset="-128"/>
          <a:cs typeface="Arial" pitchFamily="34" charset="0"/>
        </a:defRPr>
      </a:lvl5pPr>
      <a:lvl6pPr marL="2514600" indent="-228600" algn="l" rtl="0" fontAlgn="base">
        <a:spcBef>
          <a:spcPct val="20000"/>
        </a:spcBef>
        <a:spcAft>
          <a:spcPct val="0"/>
        </a:spcAft>
        <a:buChar char="»"/>
        <a:defRPr sz="2000">
          <a:solidFill>
            <a:schemeClr val="tx1"/>
          </a:solidFill>
          <a:latin typeface="+mn-lt"/>
          <a:ea typeface="ＭＳ Ｐゴシック" pitchFamily="64"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64"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64"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64"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descr="presentation_header.gif"/>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0" y="0"/>
            <a:ext cx="9144000" cy="1258540"/>
          </a:xfrm>
          <a:prstGeom prst="rect">
            <a:avLst/>
          </a:prstGeom>
        </p:spPr>
      </p:pic>
      <p:sp>
        <p:nvSpPr>
          <p:cNvPr id="1027" name="Rectangle 2"/>
          <p:cNvSpPr>
            <a:spLocks noGrp="1" noChangeArrowheads="1"/>
          </p:cNvSpPr>
          <p:nvPr>
            <p:ph type="title"/>
          </p:nvPr>
        </p:nvSpPr>
        <p:spPr bwMode="auto">
          <a:xfrm>
            <a:off x="457200" y="274638"/>
            <a:ext cx="8229600" cy="715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8"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ea typeface="ＭＳ Ｐゴシック" charset="-128"/>
                <a:cs typeface="+mn-cs"/>
              </a:defRPr>
            </a:lvl1pPr>
          </a:lstStyle>
          <a:p>
            <a:pPr>
              <a:defRPr/>
            </a:pPr>
            <a:fld id="{98B53748-436B-42C2-98BD-442F25881820}" type="datetime1">
              <a:rPr lang="en-US">
                <a:solidFill>
                  <a:srgbClr val="000000"/>
                </a:solidFill>
              </a:rPr>
              <a:pPr>
                <a:defRPr/>
              </a:pPr>
              <a:t>6/22/2015</a:t>
            </a:fld>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ＭＳ Ｐゴシック" charset="-128"/>
                <a:cs typeface="+mn-cs"/>
              </a:defRPr>
            </a:lvl1pPr>
          </a:lstStyle>
          <a:p>
            <a:pPr>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6294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100">
                <a:latin typeface="Arial" charset="0"/>
                <a:ea typeface="ＭＳ Ｐゴシック" pitchFamily="64" charset="-128"/>
                <a:cs typeface="+mn-cs"/>
              </a:defRPr>
            </a:lvl1pPr>
          </a:lstStyle>
          <a:p>
            <a:pPr>
              <a:defRPr/>
            </a:pPr>
            <a:fld id="{92F0DB0F-C051-4296-BDF7-2BDB3DD55FE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810969816"/>
      </p:ext>
    </p:extLst>
  </p:cSld>
  <p:clrMap bg1="lt1" tx1="dk1" bg2="lt2" tx2="dk2" accent1="accent1" accent2="accent2" accent3="accent3" accent4="accent4" accent5="accent5" accent6="accent6" hlink="hlink" folHlink="folHlink"/>
  <p:sldLayoutIdLst>
    <p:sldLayoutId id="2147483932" r:id="rId1"/>
    <p:sldLayoutId id="2147483933" r:id="rId2"/>
    <p:sldLayoutId id="2147483934" r:id="rId3"/>
    <p:sldLayoutId id="2147483935" r:id="rId4"/>
    <p:sldLayoutId id="2147483936" r:id="rId5"/>
    <p:sldLayoutId id="2147483937" r:id="rId6"/>
    <p:sldLayoutId id="2147483938" r:id="rId7"/>
    <p:sldLayoutId id="2147483939" r:id="rId8"/>
    <p:sldLayoutId id="2147483940" r:id="rId9"/>
  </p:sldLayoutIdLst>
  <p:transition spd="med"/>
  <p:hf hdr="0" ftr="0" dt="0"/>
  <p:txStyles>
    <p:titleStyle>
      <a:lvl1pPr algn="l" rtl="0" eaLnBrk="0" fontAlgn="base" hangingPunct="0">
        <a:spcBef>
          <a:spcPct val="0"/>
        </a:spcBef>
        <a:spcAft>
          <a:spcPct val="0"/>
        </a:spcAft>
        <a:defRPr sz="3500" b="1">
          <a:solidFill>
            <a:schemeClr val="bg1"/>
          </a:solidFill>
          <a:effectLst>
            <a:outerShdw blurRad="38100" dist="38100" dir="2700000" algn="tl">
              <a:srgbClr val="000000">
                <a:alpha val="43137"/>
              </a:srgbClr>
            </a:outerShdw>
          </a:effectLst>
          <a:latin typeface="FranklinGotMdITC"/>
          <a:ea typeface="ＭＳ Ｐゴシック" pitchFamily="64" charset="-128"/>
          <a:cs typeface="FranklinGotMdITC"/>
        </a:defRPr>
      </a:lvl1pPr>
      <a:lvl2pPr algn="ctr" rtl="0" eaLnBrk="0" fontAlgn="base" hangingPunct="0">
        <a:spcBef>
          <a:spcPct val="0"/>
        </a:spcBef>
        <a:spcAft>
          <a:spcPct val="0"/>
        </a:spcAft>
        <a:defRPr sz="3600" b="1">
          <a:solidFill>
            <a:schemeClr val="bg1"/>
          </a:solidFill>
          <a:latin typeface="FranklinGotMdITC" pitchFamily="64" charset="0"/>
          <a:ea typeface="ＭＳ Ｐゴシック" pitchFamily="64" charset="-128"/>
          <a:cs typeface="FranklinGotMdITC" pitchFamily="64" charset="0"/>
        </a:defRPr>
      </a:lvl2pPr>
      <a:lvl3pPr algn="ctr" rtl="0" eaLnBrk="0" fontAlgn="base" hangingPunct="0">
        <a:spcBef>
          <a:spcPct val="0"/>
        </a:spcBef>
        <a:spcAft>
          <a:spcPct val="0"/>
        </a:spcAft>
        <a:defRPr sz="3600" b="1">
          <a:solidFill>
            <a:schemeClr val="bg1"/>
          </a:solidFill>
          <a:latin typeface="FranklinGotMdITC" pitchFamily="64" charset="0"/>
          <a:ea typeface="ＭＳ Ｐゴシック" pitchFamily="64" charset="-128"/>
          <a:cs typeface="FranklinGotMdITC" pitchFamily="64" charset="0"/>
        </a:defRPr>
      </a:lvl3pPr>
      <a:lvl4pPr algn="ctr" rtl="0" eaLnBrk="0" fontAlgn="base" hangingPunct="0">
        <a:spcBef>
          <a:spcPct val="0"/>
        </a:spcBef>
        <a:spcAft>
          <a:spcPct val="0"/>
        </a:spcAft>
        <a:defRPr sz="3600" b="1">
          <a:solidFill>
            <a:schemeClr val="bg1"/>
          </a:solidFill>
          <a:latin typeface="FranklinGotMdITC" pitchFamily="64" charset="0"/>
          <a:ea typeface="ＭＳ Ｐゴシック" pitchFamily="64" charset="-128"/>
          <a:cs typeface="FranklinGotMdITC" pitchFamily="64" charset="0"/>
        </a:defRPr>
      </a:lvl4pPr>
      <a:lvl5pPr algn="ctr" rtl="0" eaLnBrk="0" fontAlgn="base" hangingPunct="0">
        <a:spcBef>
          <a:spcPct val="0"/>
        </a:spcBef>
        <a:spcAft>
          <a:spcPct val="0"/>
        </a:spcAft>
        <a:defRPr sz="3600" b="1">
          <a:solidFill>
            <a:schemeClr val="bg1"/>
          </a:solidFill>
          <a:latin typeface="FranklinGotMdITC" pitchFamily="64" charset="0"/>
          <a:ea typeface="ＭＳ Ｐゴシック" pitchFamily="64" charset="-128"/>
          <a:cs typeface="FranklinGotMdITC" pitchFamily="64" charset="0"/>
        </a:defRPr>
      </a:lvl5pPr>
      <a:lvl6pPr marL="457200" algn="ctr" rtl="0" fontAlgn="base">
        <a:spcBef>
          <a:spcPct val="0"/>
        </a:spcBef>
        <a:spcAft>
          <a:spcPct val="0"/>
        </a:spcAft>
        <a:defRPr sz="4400">
          <a:solidFill>
            <a:schemeClr val="tx2"/>
          </a:solidFill>
          <a:latin typeface="Arial" pitchFamily="64" charset="0"/>
        </a:defRPr>
      </a:lvl6pPr>
      <a:lvl7pPr marL="914400" algn="ctr" rtl="0" fontAlgn="base">
        <a:spcBef>
          <a:spcPct val="0"/>
        </a:spcBef>
        <a:spcAft>
          <a:spcPct val="0"/>
        </a:spcAft>
        <a:defRPr sz="4400">
          <a:solidFill>
            <a:schemeClr val="tx2"/>
          </a:solidFill>
          <a:latin typeface="Arial" pitchFamily="64" charset="0"/>
        </a:defRPr>
      </a:lvl7pPr>
      <a:lvl8pPr marL="1371600" algn="ctr" rtl="0" fontAlgn="base">
        <a:spcBef>
          <a:spcPct val="0"/>
        </a:spcBef>
        <a:spcAft>
          <a:spcPct val="0"/>
        </a:spcAft>
        <a:defRPr sz="4400">
          <a:solidFill>
            <a:schemeClr val="tx2"/>
          </a:solidFill>
          <a:latin typeface="Arial" pitchFamily="64" charset="0"/>
        </a:defRPr>
      </a:lvl8pPr>
      <a:lvl9pPr marL="1828800" algn="ctr" rtl="0" fontAlgn="base">
        <a:spcBef>
          <a:spcPct val="0"/>
        </a:spcBef>
        <a:spcAft>
          <a:spcPct val="0"/>
        </a:spcAft>
        <a:defRPr sz="4400">
          <a:solidFill>
            <a:schemeClr val="tx2"/>
          </a:solidFill>
          <a:latin typeface="Arial" pitchFamily="64" charset="0"/>
        </a:defRPr>
      </a:lvl9pPr>
    </p:titleStyle>
    <p:bodyStyle>
      <a:lvl1pPr marL="342900" indent="-342900" algn="l" rtl="0" eaLnBrk="0" fontAlgn="base" hangingPunct="0">
        <a:spcBef>
          <a:spcPct val="20000"/>
        </a:spcBef>
        <a:spcAft>
          <a:spcPct val="0"/>
        </a:spcAft>
        <a:buChar char="•"/>
        <a:defRPr>
          <a:solidFill>
            <a:schemeClr val="tx1"/>
          </a:solidFill>
          <a:latin typeface="+mn-lt"/>
          <a:ea typeface="ＭＳ Ｐゴシック" pitchFamily="64" charset="-128"/>
          <a:cs typeface="ＭＳ Ｐゴシック" pitchFamily="64" charset="-128"/>
        </a:defRPr>
      </a:lvl1pPr>
      <a:lvl2pPr marL="742950" indent="-285750" algn="l" rtl="0" eaLnBrk="0" fontAlgn="base" hangingPunct="0">
        <a:spcBef>
          <a:spcPct val="20000"/>
        </a:spcBef>
        <a:spcAft>
          <a:spcPct val="0"/>
        </a:spcAft>
        <a:buChar char="–"/>
        <a:defRPr>
          <a:solidFill>
            <a:schemeClr val="tx1"/>
          </a:solidFill>
          <a:latin typeface="+mn-lt"/>
          <a:ea typeface="ＭＳ Ｐゴシック" pitchFamily="64" charset="-128"/>
          <a:cs typeface="ＭＳ Ｐゴシック"/>
        </a:defRPr>
      </a:lvl2pPr>
      <a:lvl3pPr marL="1143000" indent="-228600" algn="l" rtl="0" eaLnBrk="0" fontAlgn="base" hangingPunct="0">
        <a:spcBef>
          <a:spcPct val="20000"/>
        </a:spcBef>
        <a:spcAft>
          <a:spcPct val="0"/>
        </a:spcAft>
        <a:buChar char="•"/>
        <a:defRPr>
          <a:solidFill>
            <a:schemeClr val="tx1"/>
          </a:solidFill>
          <a:latin typeface="+mn-lt"/>
          <a:ea typeface="ＭＳ Ｐゴシック" pitchFamily="64" charset="-128"/>
          <a:cs typeface="ＭＳ Ｐゴシック"/>
        </a:defRPr>
      </a:lvl3pPr>
      <a:lvl4pPr marL="1600200" indent="-228600" algn="l" rtl="0" eaLnBrk="0" fontAlgn="base" hangingPunct="0">
        <a:spcBef>
          <a:spcPct val="20000"/>
        </a:spcBef>
        <a:spcAft>
          <a:spcPct val="0"/>
        </a:spcAft>
        <a:buChar char="–"/>
        <a:defRPr sz="1600">
          <a:solidFill>
            <a:schemeClr val="tx1"/>
          </a:solidFill>
          <a:latin typeface="+mn-lt"/>
          <a:ea typeface="ＭＳ Ｐゴシック" pitchFamily="64" charset="-128"/>
          <a:cs typeface="ＭＳ Ｐゴシック"/>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pitchFamily="64" charset="-128"/>
          <a:cs typeface="ＭＳ Ｐゴシック"/>
        </a:defRPr>
      </a:lvl5pPr>
      <a:lvl6pPr marL="2514600" indent="-228600" algn="l" rtl="0" fontAlgn="base">
        <a:spcBef>
          <a:spcPct val="20000"/>
        </a:spcBef>
        <a:spcAft>
          <a:spcPct val="0"/>
        </a:spcAft>
        <a:buChar char="»"/>
        <a:defRPr sz="2000">
          <a:solidFill>
            <a:schemeClr val="tx1"/>
          </a:solidFill>
          <a:latin typeface="+mn-lt"/>
          <a:ea typeface="ＭＳ Ｐゴシック" pitchFamily="64"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64"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64"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64"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3.jpeg"/><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www.fhwa.dot.gov/GoSHRP2"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hyperlink" Target="http://shrp2.transportation.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25684" y="2397949"/>
            <a:ext cx="7332161" cy="1692771"/>
          </a:xfrm>
          <a:prstGeom prst="rect">
            <a:avLst/>
          </a:prstGeom>
        </p:spPr>
        <p:txBody>
          <a:bodyPr wrap="square">
            <a:spAutoFit/>
          </a:bodyPr>
          <a:lstStyle/>
          <a:p>
            <a:pPr lvl="0"/>
            <a:r>
              <a:rPr lang="en-US" sz="4000" b="1" i="1" dirty="0">
                <a:solidFill>
                  <a:srgbClr val="009900"/>
                </a:solidFill>
                <a:latin typeface="Franklin Gothic Medium Cond" pitchFamily="34" charset="0"/>
              </a:rPr>
              <a:t>Re-Do It -- Faster, Cheaper, Greener</a:t>
            </a:r>
          </a:p>
          <a:p>
            <a:pPr lvl="0"/>
            <a:r>
              <a:rPr lang="en-US" sz="3200" b="1" dirty="0" smtClean="0">
                <a:solidFill>
                  <a:srgbClr val="009900"/>
                </a:solidFill>
                <a:effectLst>
                  <a:outerShdw blurRad="38100" dist="38100" dir="2700000" algn="tl">
                    <a:srgbClr val="000000">
                      <a:alpha val="43137"/>
                    </a:srgbClr>
                  </a:outerShdw>
                </a:effectLst>
                <a:latin typeface="Franklin Gothic Medium Cond" pitchFamily="34" charset="0"/>
              </a:rPr>
              <a:t/>
            </a:r>
            <a:br>
              <a:rPr lang="en-US" sz="3200" b="1" dirty="0" smtClean="0">
                <a:solidFill>
                  <a:srgbClr val="009900"/>
                </a:solidFill>
                <a:effectLst>
                  <a:outerShdw blurRad="38100" dist="38100" dir="2700000" algn="tl">
                    <a:srgbClr val="000000">
                      <a:alpha val="43137"/>
                    </a:srgbClr>
                  </a:outerShdw>
                </a:effectLst>
                <a:latin typeface="Franklin Gothic Medium Cond" pitchFamily="34" charset="0"/>
              </a:rPr>
            </a:br>
            <a:r>
              <a:rPr lang="en-US" sz="3200" b="1" dirty="0" smtClean="0">
                <a:solidFill>
                  <a:srgbClr val="000000"/>
                </a:solidFill>
                <a:latin typeface="Franklin Gothic Medium Cond" pitchFamily="34" charset="0"/>
              </a:rPr>
              <a:t>Pavement </a:t>
            </a:r>
            <a:r>
              <a:rPr lang="en-US" sz="3200" b="1" dirty="0">
                <a:solidFill>
                  <a:srgbClr val="000000"/>
                </a:solidFill>
                <a:latin typeface="Franklin Gothic Medium Cond" pitchFamily="34" charset="0"/>
              </a:rPr>
              <a:t>Renewal </a:t>
            </a:r>
            <a:r>
              <a:rPr lang="en-US" sz="3200" b="1" dirty="0" smtClean="0">
                <a:solidFill>
                  <a:srgbClr val="000000"/>
                </a:solidFill>
                <a:latin typeface="Franklin Gothic Medium Cond" pitchFamily="34" charset="0"/>
              </a:rPr>
              <a:t>Solutions</a:t>
            </a:r>
            <a:endParaRPr lang="en-US" sz="3200" b="1" dirty="0">
              <a:solidFill>
                <a:srgbClr val="000000"/>
              </a:solidFill>
              <a:latin typeface="Franklin Gothic Medium Cond" pitchFamily="34" charset="0"/>
            </a:endParaRPr>
          </a:p>
        </p:txBody>
      </p:sp>
    </p:spTree>
    <p:extLst>
      <p:ext uri="{BB962C8B-B14F-4D97-AF65-F5344CB8AC3E}">
        <p14:creationId xmlns:p14="http://schemas.microsoft.com/office/powerpoint/2010/main" val="615995102"/>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1" y="208206"/>
            <a:ext cx="7342413" cy="715962"/>
          </a:xfrm>
        </p:spPr>
        <p:txBody>
          <a:bodyPr/>
          <a:lstStyle/>
          <a:p>
            <a:r>
              <a:rPr lang="en-US" dirty="0" smtClean="0"/>
              <a:t>Pavement Renewal Solutions at Work in the States</a:t>
            </a:r>
            <a:endParaRPr lang="en-US" dirty="0"/>
          </a:p>
        </p:txBody>
      </p:sp>
      <p:sp>
        <p:nvSpPr>
          <p:cNvPr id="3" name="Content Placeholder 2"/>
          <p:cNvSpPr>
            <a:spLocks noGrp="1"/>
          </p:cNvSpPr>
          <p:nvPr>
            <p:ph idx="1"/>
          </p:nvPr>
        </p:nvSpPr>
        <p:spPr/>
        <p:txBody>
          <a:bodyPr/>
          <a:lstStyle/>
          <a:p>
            <a:pPr marL="0" indent="0">
              <a:buNone/>
            </a:pPr>
            <a:r>
              <a:rPr lang="en-US" b="1" dirty="0" smtClean="0">
                <a:solidFill>
                  <a:srgbClr val="21368B"/>
                </a:solidFill>
              </a:rPr>
              <a:t>Washington State Department of Transportation</a:t>
            </a:r>
          </a:p>
          <a:p>
            <a:pPr>
              <a:buFont typeface="Arial" panose="020B0604020202020204" pitchFamily="34" charset="0"/>
              <a:buChar char="•"/>
            </a:pPr>
            <a:r>
              <a:rPr lang="en-US" dirty="0" smtClean="0"/>
              <a:t> </a:t>
            </a:r>
            <a:r>
              <a:rPr lang="en-US" dirty="0"/>
              <a:t>U</a:t>
            </a:r>
            <a:r>
              <a:rPr lang="en-US" dirty="0" smtClean="0"/>
              <a:t>sed </a:t>
            </a:r>
            <a:r>
              <a:rPr lang="en-US" b="1" i="1" dirty="0" smtClean="0">
                <a:solidFill>
                  <a:srgbClr val="21368B"/>
                </a:solidFill>
              </a:rPr>
              <a:t>Pavement Renewal Solutions </a:t>
            </a:r>
            <a:r>
              <a:rPr lang="en-US" dirty="0" smtClean="0"/>
              <a:t>on a </a:t>
            </a:r>
            <a:r>
              <a:rPr lang="en-US" b="1" dirty="0" smtClean="0">
                <a:solidFill>
                  <a:srgbClr val="21368B"/>
                </a:solidFill>
              </a:rPr>
              <a:t>time-sensitive project </a:t>
            </a:r>
            <a:r>
              <a:rPr lang="en-US" dirty="0" smtClean="0"/>
              <a:t>on Interstate 5 to help identify the best long-term renewal approach for the agency. Results:</a:t>
            </a:r>
          </a:p>
          <a:p>
            <a:pPr marL="914400" indent="-457200">
              <a:buFont typeface="Wingdings" panose="05000000000000000000" pitchFamily="2" charset="2"/>
              <a:buChar char="Ø"/>
            </a:pPr>
            <a:r>
              <a:rPr lang="en-US" dirty="0" smtClean="0"/>
              <a:t>25 percent </a:t>
            </a:r>
            <a:r>
              <a:rPr lang="en-US" b="1" dirty="0" smtClean="0">
                <a:solidFill>
                  <a:srgbClr val="21368B"/>
                </a:solidFill>
              </a:rPr>
              <a:t>savings </a:t>
            </a:r>
            <a:r>
              <a:rPr lang="en-US" dirty="0" smtClean="0"/>
              <a:t>in life-cycle costs</a:t>
            </a:r>
          </a:p>
          <a:p>
            <a:pPr marL="914400" indent="-457200">
              <a:buFont typeface="Wingdings" panose="05000000000000000000" pitchFamily="2" charset="2"/>
              <a:buChar char="Ø"/>
            </a:pPr>
            <a:r>
              <a:rPr lang="en-US" dirty="0" smtClean="0"/>
              <a:t>28 percent </a:t>
            </a:r>
            <a:r>
              <a:rPr lang="en-US" b="1" dirty="0" smtClean="0">
                <a:solidFill>
                  <a:srgbClr val="21368B"/>
                </a:solidFill>
              </a:rPr>
              <a:t>savings</a:t>
            </a:r>
            <a:r>
              <a:rPr lang="en-US" dirty="0" smtClean="0"/>
              <a:t> in user costs</a:t>
            </a:r>
          </a:p>
          <a:p>
            <a:pPr marL="914400" indent="-457200">
              <a:buFont typeface="Wingdings" panose="05000000000000000000" pitchFamily="2" charset="2"/>
              <a:buChar char="Ø"/>
            </a:pPr>
            <a:r>
              <a:rPr lang="en-US" dirty="0" smtClean="0"/>
              <a:t>43 percent </a:t>
            </a:r>
            <a:r>
              <a:rPr lang="en-US" b="1" dirty="0" smtClean="0">
                <a:solidFill>
                  <a:srgbClr val="21368B"/>
                </a:solidFill>
              </a:rPr>
              <a:t>fewer</a:t>
            </a:r>
            <a:r>
              <a:rPr lang="en-US" dirty="0" smtClean="0"/>
              <a:t> lane closures</a:t>
            </a:r>
          </a:p>
        </p:txBody>
      </p:sp>
      <p:sp>
        <p:nvSpPr>
          <p:cNvPr id="4" name="Slide Number Placeholder 3"/>
          <p:cNvSpPr>
            <a:spLocks noGrp="1"/>
          </p:cNvSpPr>
          <p:nvPr>
            <p:ph type="sldNum" sz="quarter" idx="10"/>
          </p:nvPr>
        </p:nvSpPr>
        <p:spPr>
          <a:xfrm>
            <a:off x="6705600" y="6553200"/>
            <a:ext cx="2133600" cy="304800"/>
          </a:xfrm>
        </p:spPr>
        <p:txBody>
          <a:bodyPr/>
          <a:lstStyle/>
          <a:p>
            <a:fld id="{885B9C7F-5F8E-40BD-A660-D104CC0AAAFA}" type="slidenum">
              <a:rPr lang="en-US" smtClean="0"/>
              <a:pPr/>
              <a:t>10</a:t>
            </a:fld>
            <a:endParaRPr lang="en-US" dirty="0"/>
          </a:p>
        </p:txBody>
      </p:sp>
      <p:pic>
        <p:nvPicPr>
          <p:cNvPr id="5" name="Picture 2" descr="C:\Users\Joe Mahoney\Documents\Document from Vista Machine\Photo Folders\Photos--I-5 Summer 2010--Bow Hill\P1020381.JPG"/>
          <p:cNvPicPr>
            <a:picLocks noChangeAspect="1" noChangeArrowheads="1"/>
          </p:cNvPicPr>
          <p:nvPr/>
        </p:nvPicPr>
        <p:blipFill>
          <a:blip r:embed="rId3" cstate="print"/>
          <a:srcRect/>
          <a:stretch>
            <a:fillRect/>
          </a:stretch>
        </p:blipFill>
        <p:spPr bwMode="auto">
          <a:xfrm>
            <a:off x="152400" y="4572000"/>
            <a:ext cx="2895600" cy="21717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2" descr="C:\Users\Joe Mahoney\Documents\Document from Vista Machine\Photo Folders\Photos--I-5--July 19 2011--Bow Hill\P1030543.JPG"/>
          <p:cNvPicPr>
            <a:picLocks noChangeAspect="1" noChangeArrowheads="1"/>
          </p:cNvPicPr>
          <p:nvPr/>
        </p:nvPicPr>
        <p:blipFill>
          <a:blip r:embed="rId4" cstate="print">
            <a:lum bright="21000" contrast="9000"/>
          </a:blip>
          <a:srcRect/>
          <a:stretch>
            <a:fillRect/>
          </a:stretch>
        </p:blipFill>
        <p:spPr bwMode="auto">
          <a:xfrm>
            <a:off x="3124200" y="4572000"/>
            <a:ext cx="2895600" cy="21717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2" descr="C:\Users\Joe Mahoney\Documents\Document from Vista Machine\Photo Folders\Photos--I-5--July 19 2011--Bow Hill\P1030593.JPG"/>
          <p:cNvPicPr>
            <a:picLocks noChangeAspect="1" noChangeArrowheads="1"/>
          </p:cNvPicPr>
          <p:nvPr/>
        </p:nvPicPr>
        <p:blipFill>
          <a:blip r:embed="rId5" cstate="print"/>
          <a:srcRect/>
          <a:stretch>
            <a:fillRect/>
          </a:stretch>
        </p:blipFill>
        <p:spPr bwMode="auto">
          <a:xfrm>
            <a:off x="6096000" y="4572000"/>
            <a:ext cx="2895600" cy="21717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13033022"/>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Value in Using Pavement Renewal Solutions: WSDOT</a:t>
            </a:r>
            <a:endParaRPr lang="en-US" dirty="0"/>
          </a:p>
        </p:txBody>
      </p:sp>
      <p:sp>
        <p:nvSpPr>
          <p:cNvPr id="4" name="Slide Number Placeholder 3"/>
          <p:cNvSpPr>
            <a:spLocks noGrp="1"/>
          </p:cNvSpPr>
          <p:nvPr>
            <p:ph type="sldNum" sz="quarter" idx="10"/>
          </p:nvPr>
        </p:nvSpPr>
        <p:spPr>
          <a:xfrm>
            <a:off x="6705600" y="6553200"/>
            <a:ext cx="2133600" cy="304800"/>
          </a:xfrm>
        </p:spPr>
        <p:txBody>
          <a:bodyPr/>
          <a:lstStyle/>
          <a:p>
            <a:fld id="{885B9C7F-5F8E-40BD-A660-D104CC0AAAFA}" type="slidenum">
              <a:rPr lang="en-US" smtClean="0"/>
              <a:pPr/>
              <a:t>11</a:t>
            </a:fld>
            <a:endParaRPr lang="en-US" dirty="0"/>
          </a:p>
        </p:txBody>
      </p:sp>
      <p:sp>
        <p:nvSpPr>
          <p:cNvPr id="6" name="Content Placeholder 2"/>
          <p:cNvSpPr txBox="1">
            <a:spLocks/>
          </p:cNvSpPr>
          <p:nvPr/>
        </p:nvSpPr>
        <p:spPr bwMode="auto">
          <a:xfrm>
            <a:off x="609600" y="2895600"/>
            <a:ext cx="4953000" cy="3382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ＭＳ Ｐゴシック" pitchFamily="64" charset="-128"/>
                <a:cs typeface="ＭＳ Ｐゴシック" pitchFamily="64" charset="-128"/>
              </a:defRPr>
            </a:lvl1pPr>
            <a:lvl2pPr marL="742950" indent="-285750" algn="l" rtl="0" eaLnBrk="0" fontAlgn="base" hangingPunct="0">
              <a:spcBef>
                <a:spcPct val="20000"/>
              </a:spcBef>
              <a:spcAft>
                <a:spcPct val="0"/>
              </a:spcAft>
              <a:buChar char="–"/>
              <a:defRPr>
                <a:solidFill>
                  <a:schemeClr val="tx1"/>
                </a:solidFill>
                <a:latin typeface="+mn-lt"/>
                <a:ea typeface="ＭＳ Ｐゴシック" pitchFamily="64" charset="-128"/>
                <a:cs typeface="ＭＳ Ｐゴシック"/>
              </a:defRPr>
            </a:lvl2pPr>
            <a:lvl3pPr marL="1143000" indent="-228600" algn="l" rtl="0" eaLnBrk="0" fontAlgn="base" hangingPunct="0">
              <a:spcBef>
                <a:spcPct val="20000"/>
              </a:spcBef>
              <a:spcAft>
                <a:spcPct val="0"/>
              </a:spcAft>
              <a:buChar char="•"/>
              <a:defRPr>
                <a:solidFill>
                  <a:schemeClr val="tx1"/>
                </a:solidFill>
                <a:latin typeface="+mn-lt"/>
                <a:ea typeface="ＭＳ Ｐゴシック" pitchFamily="64" charset="-128"/>
                <a:cs typeface="ＭＳ Ｐゴシック"/>
              </a:defRPr>
            </a:lvl3pPr>
            <a:lvl4pPr marL="1600200" indent="-228600" algn="l" rtl="0" eaLnBrk="0" fontAlgn="base" hangingPunct="0">
              <a:spcBef>
                <a:spcPct val="20000"/>
              </a:spcBef>
              <a:spcAft>
                <a:spcPct val="0"/>
              </a:spcAft>
              <a:buChar char="–"/>
              <a:defRPr>
                <a:solidFill>
                  <a:schemeClr val="tx1"/>
                </a:solidFill>
                <a:latin typeface="+mn-lt"/>
                <a:ea typeface="ＭＳ Ｐゴシック" pitchFamily="64" charset="-128"/>
                <a:cs typeface="ＭＳ Ｐゴシック"/>
              </a:defRPr>
            </a:lvl4pPr>
            <a:lvl5pPr marL="2057400" indent="-228600" algn="l" rtl="0" eaLnBrk="0" fontAlgn="base" hangingPunct="0">
              <a:spcBef>
                <a:spcPct val="20000"/>
              </a:spcBef>
              <a:spcAft>
                <a:spcPct val="0"/>
              </a:spcAft>
              <a:buChar char="»"/>
              <a:defRPr>
                <a:solidFill>
                  <a:schemeClr val="tx1"/>
                </a:solidFill>
                <a:latin typeface="+mn-lt"/>
                <a:ea typeface="ＭＳ Ｐゴシック" pitchFamily="64" charset="-128"/>
                <a:cs typeface="ＭＳ Ｐゴシック"/>
              </a:defRPr>
            </a:lvl5pPr>
            <a:lvl6pPr marL="2514600" indent="-228600" algn="l" rtl="0" fontAlgn="base">
              <a:spcBef>
                <a:spcPct val="20000"/>
              </a:spcBef>
              <a:spcAft>
                <a:spcPct val="0"/>
              </a:spcAft>
              <a:buChar char="»"/>
              <a:defRPr sz="2000">
                <a:solidFill>
                  <a:schemeClr val="tx1"/>
                </a:solidFill>
                <a:latin typeface="+mn-lt"/>
                <a:ea typeface="ＭＳ Ｐゴシック" pitchFamily="64"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64"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64"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64" charset="-128"/>
              </a:defRPr>
            </a:lvl9pPr>
          </a:lstStyle>
          <a:p>
            <a:pPr>
              <a:buClr>
                <a:schemeClr val="accent1"/>
              </a:buClr>
              <a:buFont typeface="Wingdings" pitchFamily="2" charset="2"/>
              <a:buChar char="ü"/>
            </a:pPr>
            <a:endParaRPr lang="en-US" sz="2200" kern="0" dirty="0"/>
          </a:p>
        </p:txBody>
      </p:sp>
      <p:sp>
        <p:nvSpPr>
          <p:cNvPr id="7" name="Rectangle 6"/>
          <p:cNvSpPr/>
          <p:nvPr/>
        </p:nvSpPr>
        <p:spPr>
          <a:xfrm>
            <a:off x="609600" y="1891159"/>
            <a:ext cx="7696200" cy="4124206"/>
          </a:xfrm>
          <a:prstGeom prst="rect">
            <a:avLst/>
          </a:prstGeom>
          <a:solidFill>
            <a:srgbClr val="B4CBFE"/>
          </a:solidFill>
        </p:spPr>
        <p:style>
          <a:lnRef idx="3">
            <a:schemeClr val="lt1"/>
          </a:lnRef>
          <a:fillRef idx="1">
            <a:schemeClr val="accent1"/>
          </a:fillRef>
          <a:effectRef idx="1">
            <a:schemeClr val="accent1"/>
          </a:effectRef>
          <a:fontRef idx="minor">
            <a:schemeClr val="lt1"/>
          </a:fontRef>
        </p:style>
        <p:txBody>
          <a:bodyPr wrap="square" lIns="182880" tIns="91440" rIns="182880" bIns="91440">
            <a:spAutoFit/>
          </a:bodyPr>
          <a:lstStyle/>
          <a:p>
            <a:pPr marL="0" indent="0" algn="ctr">
              <a:buNone/>
            </a:pPr>
            <a:r>
              <a:rPr lang="en-US" sz="3200" b="1" i="1" dirty="0">
                <a:solidFill>
                  <a:srgbClr val="21368B"/>
                </a:solidFill>
              </a:rPr>
              <a:t>“It helped us </a:t>
            </a:r>
            <a:r>
              <a:rPr lang="en-US" sz="3200" b="1" dirty="0">
                <a:solidFill>
                  <a:srgbClr val="21368B"/>
                </a:solidFill>
              </a:rPr>
              <a:t>identify </a:t>
            </a:r>
            <a:r>
              <a:rPr lang="en-US" sz="3200" b="1" i="1" dirty="0">
                <a:solidFill>
                  <a:srgbClr val="21368B"/>
                </a:solidFill>
              </a:rPr>
              <a:t>our renewal options, understand how to specify them, and define best practices for implementation, without stumbling through several weeks of </a:t>
            </a:r>
            <a:r>
              <a:rPr lang="en-US" sz="3200" b="1" i="1" dirty="0" smtClean="0">
                <a:solidFill>
                  <a:srgbClr val="21368B"/>
                </a:solidFill>
              </a:rPr>
              <a:t>analysis.”</a:t>
            </a:r>
          </a:p>
          <a:p>
            <a:pPr marL="0" indent="0" algn="ctr">
              <a:buNone/>
            </a:pPr>
            <a:endParaRPr lang="en-US" sz="2400" i="1" dirty="0">
              <a:solidFill>
                <a:srgbClr val="21368B"/>
              </a:solidFill>
            </a:endParaRPr>
          </a:p>
          <a:p>
            <a:pPr marL="0" indent="0" algn="ctr">
              <a:buNone/>
            </a:pPr>
            <a:r>
              <a:rPr lang="en-US" sz="2400" dirty="0">
                <a:solidFill>
                  <a:srgbClr val="21368B"/>
                </a:solidFill>
              </a:rPr>
              <a:t>J</a:t>
            </a:r>
            <a:r>
              <a:rPr lang="en-US" sz="2400" dirty="0" smtClean="0">
                <a:solidFill>
                  <a:srgbClr val="21368B"/>
                </a:solidFill>
              </a:rPr>
              <a:t>eff Uhlmeyer </a:t>
            </a:r>
            <a:br>
              <a:rPr lang="en-US" sz="2400" dirty="0" smtClean="0">
                <a:solidFill>
                  <a:srgbClr val="21368B"/>
                </a:solidFill>
              </a:rPr>
            </a:br>
            <a:r>
              <a:rPr lang="en-US" sz="2400" dirty="0" smtClean="0">
                <a:solidFill>
                  <a:srgbClr val="21368B"/>
                </a:solidFill>
              </a:rPr>
              <a:t>State Pavement Engineer</a:t>
            </a:r>
          </a:p>
          <a:p>
            <a:pPr marL="0" indent="0" algn="ctr">
              <a:buNone/>
            </a:pPr>
            <a:r>
              <a:rPr lang="en-US" sz="2400" dirty="0" smtClean="0">
                <a:solidFill>
                  <a:srgbClr val="21368B"/>
                </a:solidFill>
              </a:rPr>
              <a:t>Washington State DOT</a:t>
            </a:r>
            <a:endParaRPr lang="en-US" sz="2400" dirty="0">
              <a:solidFill>
                <a:srgbClr val="21368B"/>
              </a:solidFill>
            </a:endParaRPr>
          </a:p>
        </p:txBody>
      </p:sp>
    </p:spTree>
    <p:extLst>
      <p:ext uri="{BB962C8B-B14F-4D97-AF65-F5344CB8AC3E}">
        <p14:creationId xmlns:p14="http://schemas.microsoft.com/office/powerpoint/2010/main" val="1871470241"/>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04092" y="4149969"/>
            <a:ext cx="7936524" cy="2403231"/>
          </a:xfrm>
          <a:prstGeom prst="rect">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i="1" dirty="0">
                <a:solidFill>
                  <a:srgbClr val="002060"/>
                </a:solidFill>
              </a:rPr>
              <a:t>“It is imperative that the work being completed on the roadways be performed in an efficient and timely</a:t>
            </a:r>
            <a:br>
              <a:rPr lang="en-US" sz="2400" b="1" i="1" dirty="0">
                <a:solidFill>
                  <a:srgbClr val="002060"/>
                </a:solidFill>
              </a:rPr>
            </a:br>
            <a:r>
              <a:rPr lang="en-US" sz="2400" b="1" i="1" dirty="0">
                <a:solidFill>
                  <a:srgbClr val="002060"/>
                </a:solidFill>
              </a:rPr>
              <a:t>manner to minimize project durations and public inconvenience.”</a:t>
            </a:r>
            <a:r>
              <a:rPr lang="en-US" sz="2400" dirty="0">
                <a:solidFill>
                  <a:srgbClr val="002060"/>
                </a:solidFill>
              </a:rPr>
              <a:t>	</a:t>
            </a:r>
            <a:endParaRPr lang="en-US" sz="2400" dirty="0" smtClean="0">
              <a:solidFill>
                <a:srgbClr val="002060"/>
              </a:solidFill>
            </a:endParaRPr>
          </a:p>
          <a:p>
            <a:pPr algn="ctr"/>
            <a:r>
              <a:rPr lang="en-US" sz="2400" dirty="0">
                <a:solidFill>
                  <a:srgbClr val="002060"/>
                </a:solidFill>
              </a:rPr>
              <a:t>	</a:t>
            </a:r>
            <a:r>
              <a:rPr lang="en-US" sz="2400" dirty="0" smtClean="0">
                <a:solidFill>
                  <a:srgbClr val="002060"/>
                </a:solidFill>
              </a:rPr>
              <a:t>	</a:t>
            </a:r>
            <a:r>
              <a:rPr lang="en-US" sz="2200" dirty="0" smtClean="0">
                <a:solidFill>
                  <a:srgbClr val="002060"/>
                </a:solidFill>
              </a:rPr>
              <a:t>– </a:t>
            </a:r>
            <a:r>
              <a:rPr lang="en-US" sz="2200" dirty="0">
                <a:solidFill>
                  <a:srgbClr val="002060"/>
                </a:solidFill>
              </a:rPr>
              <a:t>North Dakota DOT’s application for </a:t>
            </a:r>
            <a:r>
              <a:rPr lang="en-US" sz="2200" dirty="0" smtClean="0">
                <a:solidFill>
                  <a:srgbClr val="002060"/>
                </a:solidFill>
              </a:rPr>
              <a:t>the FHWA/AASHTO </a:t>
            </a:r>
            <a:r>
              <a:rPr lang="en-US" sz="2200" dirty="0">
                <a:solidFill>
                  <a:srgbClr val="002060"/>
                </a:solidFill>
              </a:rPr>
              <a:t>Implementation </a:t>
            </a:r>
            <a:r>
              <a:rPr lang="en-US" sz="2200" dirty="0" smtClean="0">
                <a:solidFill>
                  <a:srgbClr val="002060"/>
                </a:solidFill>
              </a:rPr>
              <a:t>Assistance </a:t>
            </a:r>
            <a:r>
              <a:rPr lang="en-US" sz="2200" dirty="0">
                <a:solidFill>
                  <a:srgbClr val="002060"/>
                </a:solidFill>
              </a:rPr>
              <a:t>Program</a:t>
            </a:r>
          </a:p>
        </p:txBody>
      </p:sp>
      <p:sp>
        <p:nvSpPr>
          <p:cNvPr id="2" name="Title 1"/>
          <p:cNvSpPr>
            <a:spLocks noGrp="1"/>
          </p:cNvSpPr>
          <p:nvPr>
            <p:ph type="title"/>
          </p:nvPr>
        </p:nvSpPr>
        <p:spPr>
          <a:xfrm>
            <a:off x="152401" y="208206"/>
            <a:ext cx="7342413" cy="715962"/>
          </a:xfrm>
        </p:spPr>
        <p:txBody>
          <a:bodyPr/>
          <a:lstStyle/>
          <a:p>
            <a:r>
              <a:rPr lang="en-US" dirty="0" smtClean="0"/>
              <a:t>Pavement Renewal Solutions at Work in the States</a:t>
            </a:r>
            <a:endParaRPr lang="en-US" dirty="0"/>
          </a:p>
        </p:txBody>
      </p:sp>
      <p:sp>
        <p:nvSpPr>
          <p:cNvPr id="3" name="Content Placeholder 2"/>
          <p:cNvSpPr>
            <a:spLocks noGrp="1"/>
          </p:cNvSpPr>
          <p:nvPr>
            <p:ph idx="1"/>
          </p:nvPr>
        </p:nvSpPr>
        <p:spPr>
          <a:xfrm>
            <a:off x="504091" y="1444488"/>
            <a:ext cx="8346832" cy="2705481"/>
          </a:xfrm>
        </p:spPr>
        <p:txBody>
          <a:bodyPr/>
          <a:lstStyle/>
          <a:p>
            <a:pPr marL="0" indent="0">
              <a:buNone/>
            </a:pPr>
            <a:r>
              <a:rPr lang="en-US" sz="2600" b="1" dirty="0" smtClean="0">
                <a:solidFill>
                  <a:srgbClr val="21368B"/>
                </a:solidFill>
              </a:rPr>
              <a:t>North Dakota Department of Transportation</a:t>
            </a:r>
          </a:p>
          <a:p>
            <a:pPr>
              <a:buFont typeface="Arial" panose="020B0604020202020204" pitchFamily="34" charset="0"/>
              <a:buChar char="•"/>
            </a:pPr>
            <a:r>
              <a:rPr lang="en-US" sz="2600" dirty="0" smtClean="0"/>
              <a:t>Experiencing a large increase in traffic due to oil development. </a:t>
            </a:r>
            <a:endParaRPr lang="en-US" sz="2600" dirty="0"/>
          </a:p>
          <a:p>
            <a:pPr>
              <a:buFont typeface="Arial" panose="020B0604020202020204" pitchFamily="34" charset="0"/>
              <a:buChar char="•"/>
            </a:pPr>
            <a:r>
              <a:rPr lang="en-US" sz="2600" dirty="0" smtClean="0"/>
              <a:t>Will use the </a:t>
            </a:r>
            <a:r>
              <a:rPr lang="en-US" sz="2600" i="1" dirty="0" smtClean="0"/>
              <a:t>Pavement Renewal Solutions </a:t>
            </a:r>
            <a:r>
              <a:rPr lang="en-US" sz="2600" dirty="0" smtClean="0"/>
              <a:t>software to </a:t>
            </a:r>
            <a:r>
              <a:rPr lang="en-US" sz="2600" b="1" dirty="0" smtClean="0">
                <a:solidFill>
                  <a:srgbClr val="21368B"/>
                </a:solidFill>
              </a:rPr>
              <a:t>identify options for reconstruction and major rehabilitation projects</a:t>
            </a:r>
            <a:r>
              <a:rPr lang="en-US" sz="2600" dirty="0" smtClean="0"/>
              <a:t>. </a:t>
            </a:r>
          </a:p>
          <a:p>
            <a:pPr marL="0" indent="0">
              <a:buNone/>
            </a:pPr>
            <a:endParaRPr lang="en-US" sz="2000" dirty="0"/>
          </a:p>
          <a:p>
            <a:pPr marL="0" indent="0">
              <a:buNone/>
            </a:pPr>
            <a:r>
              <a:rPr lang="en-US" sz="2000" dirty="0" smtClean="0"/>
              <a:t> </a:t>
            </a:r>
          </a:p>
        </p:txBody>
      </p:sp>
      <p:sp>
        <p:nvSpPr>
          <p:cNvPr id="4" name="Slide Number Placeholder 3"/>
          <p:cNvSpPr>
            <a:spLocks noGrp="1"/>
          </p:cNvSpPr>
          <p:nvPr>
            <p:ph type="sldNum" sz="quarter" idx="10"/>
          </p:nvPr>
        </p:nvSpPr>
        <p:spPr>
          <a:xfrm>
            <a:off x="6705600" y="6553200"/>
            <a:ext cx="2133600" cy="304800"/>
          </a:xfrm>
        </p:spPr>
        <p:txBody>
          <a:bodyPr/>
          <a:lstStyle/>
          <a:p>
            <a:fld id="{885B9C7F-5F8E-40BD-A660-D104CC0AAAFA}" type="slidenum">
              <a:rPr lang="en-US" smtClean="0"/>
              <a:pPr/>
              <a:t>12</a:t>
            </a:fld>
            <a:endParaRPr lang="en-US" dirty="0"/>
          </a:p>
        </p:txBody>
      </p:sp>
    </p:spTree>
    <p:extLst>
      <p:ext uri="{BB962C8B-B14F-4D97-AF65-F5344CB8AC3E}">
        <p14:creationId xmlns:p14="http://schemas.microsoft.com/office/powerpoint/2010/main" val="3488887889"/>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9255" y="4848848"/>
            <a:ext cx="2687220" cy="1833562"/>
          </a:xfrm>
          <a:prstGeom prst="rect">
            <a:avLst/>
          </a:prstGeom>
        </p:spPr>
      </p:pic>
      <p:sp>
        <p:nvSpPr>
          <p:cNvPr id="2" name="Title 1"/>
          <p:cNvSpPr>
            <a:spLocks noGrp="1"/>
          </p:cNvSpPr>
          <p:nvPr>
            <p:ph type="title"/>
          </p:nvPr>
        </p:nvSpPr>
        <p:spPr/>
        <p:txBody>
          <a:bodyPr/>
          <a:lstStyle/>
          <a:p>
            <a:r>
              <a:rPr lang="en-US" dirty="0" smtClean="0"/>
              <a:t>How to Get Started Using </a:t>
            </a:r>
            <a:r>
              <a:rPr lang="en-US" i="1" dirty="0" smtClean="0"/>
              <a:t>Pavement Renewal Solutions</a:t>
            </a:r>
            <a:endParaRPr lang="en-US" i="1" dirty="0"/>
          </a:p>
        </p:txBody>
      </p:sp>
      <p:sp>
        <p:nvSpPr>
          <p:cNvPr id="3" name="Content Placeholder 2"/>
          <p:cNvSpPr>
            <a:spLocks noGrp="1"/>
          </p:cNvSpPr>
          <p:nvPr>
            <p:ph idx="1"/>
          </p:nvPr>
        </p:nvSpPr>
        <p:spPr/>
        <p:txBody>
          <a:bodyPr/>
          <a:lstStyle/>
          <a:p>
            <a:r>
              <a:rPr lang="en-US" dirty="0" smtClean="0"/>
              <a:t>Market the concept to your districts</a:t>
            </a:r>
          </a:p>
          <a:p>
            <a:r>
              <a:rPr lang="en-US" dirty="0" smtClean="0"/>
              <a:t>Participate in regional training seminars</a:t>
            </a:r>
          </a:p>
          <a:p>
            <a:r>
              <a:rPr lang="en-US" dirty="0" smtClean="0"/>
              <a:t>Identify candidate projects</a:t>
            </a:r>
          </a:p>
          <a:p>
            <a:r>
              <a:rPr lang="en-US" dirty="0" smtClean="0"/>
              <a:t>Provide training for your staff</a:t>
            </a:r>
          </a:p>
          <a:p>
            <a:r>
              <a:rPr lang="en-US" dirty="0" smtClean="0"/>
              <a:t>Identify performance measures </a:t>
            </a:r>
          </a:p>
          <a:p>
            <a:r>
              <a:rPr lang="en-US" dirty="0"/>
              <a:t>I</a:t>
            </a:r>
            <a:r>
              <a:rPr lang="en-US" dirty="0" smtClean="0"/>
              <a:t>ncorporate into your </a:t>
            </a:r>
          </a:p>
          <a:p>
            <a:pPr marL="0" indent="0">
              <a:buNone/>
            </a:pPr>
            <a:r>
              <a:rPr lang="en-US" dirty="0" smtClean="0"/>
              <a:t>	state toolbox</a:t>
            </a:r>
          </a:p>
          <a:p>
            <a:r>
              <a:rPr lang="en-US" dirty="0" smtClean="0"/>
              <a:t>Share your experiences </a:t>
            </a:r>
            <a:br>
              <a:rPr lang="en-US" dirty="0" smtClean="0"/>
            </a:br>
            <a:r>
              <a:rPr lang="en-US" dirty="0" smtClean="0"/>
              <a:t>through showcases or peer </a:t>
            </a:r>
            <a:br>
              <a:rPr lang="en-US" dirty="0" smtClean="0"/>
            </a:br>
            <a:r>
              <a:rPr lang="en-US" dirty="0" smtClean="0"/>
              <a:t>exchanges</a:t>
            </a:r>
            <a:endParaRPr lang="en-US" dirty="0"/>
          </a:p>
        </p:txBody>
      </p:sp>
      <p:sp>
        <p:nvSpPr>
          <p:cNvPr id="4" name="Slide Number Placeholder 3"/>
          <p:cNvSpPr>
            <a:spLocks noGrp="1"/>
          </p:cNvSpPr>
          <p:nvPr>
            <p:ph type="sldNum" sz="quarter" idx="10"/>
          </p:nvPr>
        </p:nvSpPr>
        <p:spPr/>
        <p:txBody>
          <a:bodyPr/>
          <a:lstStyle/>
          <a:p>
            <a:pPr>
              <a:defRPr/>
            </a:pPr>
            <a:fld id="{AA7490D6-3DFD-45A1-8E61-435114A888E9}" type="slidenum">
              <a:rPr lang="en-US" smtClean="0"/>
              <a:pPr>
                <a:defRPr/>
              </a:pPr>
              <a:t>13</a:t>
            </a:fld>
            <a:endParaRPr lang="en-US" dirty="0"/>
          </a:p>
        </p:txBody>
      </p:sp>
      <p:pic>
        <p:nvPicPr>
          <p:cNvPr id="6" name="Picture 5"/>
          <p:cNvPicPr>
            <a:picLocks noChangeAspect="1"/>
          </p:cNvPicPr>
          <p:nvPr/>
        </p:nvPicPr>
        <p:blipFill rotWithShape="1">
          <a:blip r:embed="rId4"/>
          <a:srcRect l="22311" t="13595" r="24234" b="12569"/>
          <a:stretch/>
        </p:blipFill>
        <p:spPr>
          <a:xfrm>
            <a:off x="5712706" y="2570412"/>
            <a:ext cx="3259016" cy="253218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0717198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Access all the products at:</a:t>
            </a:r>
            <a:endParaRPr lang="en-US" dirty="0"/>
          </a:p>
        </p:txBody>
      </p:sp>
      <p:sp>
        <p:nvSpPr>
          <p:cNvPr id="5" name="Slide Number Placeholder 4"/>
          <p:cNvSpPr>
            <a:spLocks noGrp="1"/>
          </p:cNvSpPr>
          <p:nvPr>
            <p:ph type="sldNum" sz="quarter" idx="10"/>
          </p:nvPr>
        </p:nvSpPr>
        <p:spPr/>
        <p:txBody>
          <a:bodyPr/>
          <a:lstStyle/>
          <a:p>
            <a:pPr>
              <a:defRPr/>
            </a:pPr>
            <a:fld id="{AFB36CDA-6B10-4A35-99E3-D54294E8CE73}" type="slidenum">
              <a:rPr lang="en-US" smtClean="0"/>
              <a:pPr>
                <a:defRPr/>
              </a:pPr>
              <a:t>14</a:t>
            </a:fld>
            <a:endParaRPr lang="en-US" dirty="0"/>
          </a:p>
        </p:txBody>
      </p:sp>
      <p:pic>
        <p:nvPicPr>
          <p:cNvPr id="9" name="Picture 2"/>
          <p:cNvPicPr>
            <a:picLocks noGrp="1" noChangeAspect="1" noChangeArrowheads="1"/>
          </p:cNvPicPr>
          <p:nvPr>
            <p:ph idx="1"/>
          </p:nvPr>
        </p:nvPicPr>
        <p:blipFill>
          <a:blip r:embed="rId3" cstate="print"/>
          <a:stretch>
            <a:fillRect/>
          </a:stretch>
        </p:blipFill>
        <p:spPr bwMode="auto">
          <a:xfrm>
            <a:off x="1268091" y="1444625"/>
            <a:ext cx="6633219" cy="47831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TextBox 7"/>
          <p:cNvSpPr txBox="1"/>
          <p:nvPr/>
        </p:nvSpPr>
        <p:spPr>
          <a:xfrm>
            <a:off x="419100" y="3422537"/>
            <a:ext cx="8286750" cy="646331"/>
          </a:xfrm>
          <a:prstGeom prst="rect">
            <a:avLst/>
          </a:prstGeom>
          <a:ln w="28575"/>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3600" b="1" dirty="0" smtClean="0"/>
              <a:t>www.pavementrenewal.org</a:t>
            </a:r>
            <a:endParaRPr lang="en-US" sz="3600" b="1" dirty="0"/>
          </a:p>
        </p:txBody>
      </p:sp>
    </p:spTree>
    <p:extLst>
      <p:ext uri="{BB962C8B-B14F-4D97-AF65-F5344CB8AC3E}">
        <p14:creationId xmlns:p14="http://schemas.microsoft.com/office/powerpoint/2010/main" val="707111072"/>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927" y="274638"/>
            <a:ext cx="7963399" cy="715962"/>
          </a:xfrm>
        </p:spPr>
        <p:txBody>
          <a:bodyPr/>
          <a:lstStyle/>
          <a:p>
            <a:r>
              <a:rPr lang="en-US" dirty="0" smtClean="0"/>
              <a:t>Available Support</a:t>
            </a:r>
            <a:endParaRPr lang="en-US" dirty="0"/>
          </a:p>
        </p:txBody>
      </p:sp>
      <p:sp>
        <p:nvSpPr>
          <p:cNvPr id="3" name="Content Placeholder 2"/>
          <p:cNvSpPr>
            <a:spLocks noGrp="1"/>
          </p:cNvSpPr>
          <p:nvPr>
            <p:ph idx="1"/>
          </p:nvPr>
        </p:nvSpPr>
        <p:spPr>
          <a:xfrm>
            <a:off x="466927" y="1444488"/>
            <a:ext cx="8504795" cy="4784034"/>
          </a:xfrm>
        </p:spPr>
        <p:txBody>
          <a:bodyPr/>
          <a:lstStyle/>
          <a:p>
            <a:r>
              <a:rPr lang="en-US" dirty="0" smtClean="0"/>
              <a:t>Assessment of Agency’s </a:t>
            </a:r>
            <a:r>
              <a:rPr lang="en-US" b="1" dirty="0" smtClean="0">
                <a:solidFill>
                  <a:srgbClr val="21368B"/>
                </a:solidFill>
              </a:rPr>
              <a:t>Pavement Design Process </a:t>
            </a:r>
            <a:r>
              <a:rPr lang="en-US" dirty="0" smtClean="0"/>
              <a:t>and Role of Pavement Renewal</a:t>
            </a:r>
          </a:p>
          <a:p>
            <a:r>
              <a:rPr lang="en-US" dirty="0" smtClean="0"/>
              <a:t>Assessment of Potential Projects </a:t>
            </a:r>
          </a:p>
          <a:p>
            <a:r>
              <a:rPr lang="en-US" dirty="0" smtClean="0"/>
              <a:t>Training on </a:t>
            </a:r>
            <a:r>
              <a:rPr lang="en-US" b="1" i="1" dirty="0" err="1" smtClean="0">
                <a:solidFill>
                  <a:srgbClr val="21368B"/>
                </a:solidFill>
              </a:rPr>
              <a:t>rePave</a:t>
            </a:r>
            <a:r>
              <a:rPr lang="en-US" b="1" dirty="0" smtClean="0">
                <a:solidFill>
                  <a:srgbClr val="21368B"/>
                </a:solidFill>
              </a:rPr>
              <a:t> web tool </a:t>
            </a:r>
            <a:endParaRPr lang="en-US" b="1" dirty="0">
              <a:solidFill>
                <a:srgbClr val="21368B"/>
              </a:solidFill>
            </a:endParaRPr>
          </a:p>
          <a:p>
            <a:r>
              <a:rPr lang="en-US" b="1" dirty="0" smtClean="0">
                <a:solidFill>
                  <a:srgbClr val="21368B"/>
                </a:solidFill>
              </a:rPr>
              <a:t>Technical Assistance</a:t>
            </a:r>
          </a:p>
        </p:txBody>
      </p:sp>
      <p:sp>
        <p:nvSpPr>
          <p:cNvPr id="4" name="Slide Number Placeholder 3"/>
          <p:cNvSpPr>
            <a:spLocks noGrp="1"/>
          </p:cNvSpPr>
          <p:nvPr>
            <p:ph type="sldNum" sz="quarter" idx="10"/>
          </p:nvPr>
        </p:nvSpPr>
        <p:spPr/>
        <p:txBody>
          <a:bodyPr/>
          <a:lstStyle/>
          <a:p>
            <a:pPr>
              <a:defRPr/>
            </a:pPr>
            <a:fld id="{AA7490D6-3DFD-45A1-8E61-435114A888E9}" type="slidenum">
              <a:rPr lang="en-US" smtClean="0"/>
              <a:pPr>
                <a:defRPr/>
              </a:pPr>
              <a:t>15</a:t>
            </a:fld>
            <a:endParaRPr lang="en-US" dirty="0"/>
          </a:p>
        </p:txBody>
      </p:sp>
      <p:sp>
        <p:nvSpPr>
          <p:cNvPr id="5" name="Rectangle 4"/>
          <p:cNvSpPr/>
          <p:nvPr/>
        </p:nvSpPr>
        <p:spPr>
          <a:xfrm>
            <a:off x="555566" y="3836505"/>
            <a:ext cx="7786119" cy="2923877"/>
          </a:xfrm>
          <a:prstGeom prst="rect">
            <a:avLst/>
          </a:prstGeom>
        </p:spPr>
        <p:txBody>
          <a:bodyPr wrap="square">
            <a:spAutoFit/>
          </a:bodyPr>
          <a:lstStyle/>
          <a:p>
            <a:pPr algn="ctr"/>
            <a:r>
              <a:rPr lang="en-US" sz="2600" dirty="0"/>
              <a:t>If you want further information or have questions, </a:t>
            </a:r>
            <a:r>
              <a:rPr lang="en-US" sz="2600" dirty="0" smtClean="0"/>
              <a:t>contact </a:t>
            </a:r>
            <a:r>
              <a:rPr lang="en-US" sz="2600" dirty="0" smtClean="0"/>
              <a:t>Evan Rothblatt at </a:t>
            </a:r>
            <a:r>
              <a:rPr lang="en-US" sz="2600" dirty="0" smtClean="0"/>
              <a:t>AASHTO, </a:t>
            </a:r>
            <a:r>
              <a:rPr lang="en-US" sz="2600" dirty="0" smtClean="0"/>
              <a:t>erothblatt@aashto.org</a:t>
            </a:r>
            <a:r>
              <a:rPr lang="en-US" sz="2600" dirty="0" smtClean="0"/>
              <a:t>, </a:t>
            </a:r>
            <a:r>
              <a:rPr lang="en-US" sz="2600" dirty="0"/>
              <a:t>or </a:t>
            </a:r>
            <a:endParaRPr lang="en-US" sz="2600" dirty="0" smtClean="0"/>
          </a:p>
          <a:p>
            <a:pPr algn="ctr"/>
            <a:r>
              <a:rPr lang="en-US" sz="2600" dirty="0" smtClean="0"/>
              <a:t>Tom </a:t>
            </a:r>
            <a:r>
              <a:rPr lang="en-US" sz="2600" dirty="0" smtClean="0"/>
              <a:t>Deddens at FHWA, Tom.K.Deddens@dot.gov. </a:t>
            </a:r>
          </a:p>
          <a:p>
            <a:pPr algn="ctr"/>
            <a:r>
              <a:rPr lang="en-US" sz="2600" dirty="0" smtClean="0"/>
              <a:t>Or go to </a:t>
            </a:r>
            <a:r>
              <a:rPr lang="en-US" sz="2600" dirty="0" smtClean="0">
                <a:hlinkClick r:id="rId3"/>
              </a:rPr>
              <a:t>www.fhwa.dot.gov/GoSHRP2</a:t>
            </a:r>
            <a:r>
              <a:rPr lang="en-US" sz="2600" dirty="0" smtClean="0"/>
              <a:t> or </a:t>
            </a:r>
            <a:r>
              <a:rPr lang="en-US" sz="2600" dirty="0" smtClean="0">
                <a:hlinkClick r:id="rId4"/>
              </a:rPr>
              <a:t>http://SHRP2.transportation.org</a:t>
            </a:r>
            <a:r>
              <a:rPr lang="en-US" sz="2600" dirty="0" smtClean="0"/>
              <a:t>.</a:t>
            </a:r>
          </a:p>
          <a:p>
            <a:endParaRPr lang="en-US" sz="2800" dirty="0"/>
          </a:p>
        </p:txBody>
      </p:sp>
    </p:spTree>
    <p:extLst>
      <p:ext uri="{BB962C8B-B14F-4D97-AF65-F5344CB8AC3E}">
        <p14:creationId xmlns:p14="http://schemas.microsoft.com/office/powerpoint/2010/main" val="220869951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Pavement Renewal?</a:t>
            </a:r>
            <a:endParaRPr lang="en-US" dirty="0"/>
          </a:p>
        </p:txBody>
      </p:sp>
      <p:sp>
        <p:nvSpPr>
          <p:cNvPr id="3" name="Content Placeholder 2"/>
          <p:cNvSpPr>
            <a:spLocks noGrp="1"/>
          </p:cNvSpPr>
          <p:nvPr>
            <p:ph idx="1"/>
          </p:nvPr>
        </p:nvSpPr>
        <p:spPr>
          <a:xfrm>
            <a:off x="200727" y="1875493"/>
            <a:ext cx="8772939" cy="4784034"/>
          </a:xfrm>
        </p:spPr>
        <p:txBody>
          <a:bodyPr/>
          <a:lstStyle/>
          <a:p>
            <a:pPr marL="0" indent="0">
              <a:buNone/>
            </a:pPr>
            <a:r>
              <a:rPr lang="en-US" sz="2800" b="1" dirty="0" smtClean="0">
                <a:solidFill>
                  <a:srgbClr val="21368B"/>
                </a:solidFill>
              </a:rPr>
              <a:t>The real cost of bad roads:</a:t>
            </a:r>
          </a:p>
          <a:p>
            <a:r>
              <a:rPr lang="en-US" dirty="0" smtClean="0"/>
              <a:t>Rough roads add an average of $335 to the annual cost of owning a car.</a:t>
            </a:r>
          </a:p>
          <a:p>
            <a:r>
              <a:rPr lang="en-US" dirty="0" smtClean="0"/>
              <a:t>Every $1 spent in keeping a good road good saves spending $6 to $14 to </a:t>
            </a:r>
            <a:r>
              <a:rPr lang="en-US" b="1" dirty="0"/>
              <a:t>rebuild</a:t>
            </a:r>
            <a:r>
              <a:rPr lang="en-US" dirty="0" smtClean="0"/>
              <a:t> one that has deteriorated.</a:t>
            </a:r>
            <a:endParaRPr lang="en-US" dirty="0"/>
          </a:p>
        </p:txBody>
      </p:sp>
      <p:sp>
        <p:nvSpPr>
          <p:cNvPr id="4" name="Slide Number Placeholder 3"/>
          <p:cNvSpPr>
            <a:spLocks noGrp="1"/>
          </p:cNvSpPr>
          <p:nvPr>
            <p:ph type="sldNum" sz="quarter" idx="10"/>
          </p:nvPr>
        </p:nvSpPr>
        <p:spPr/>
        <p:txBody>
          <a:bodyPr/>
          <a:lstStyle/>
          <a:p>
            <a:pPr>
              <a:defRPr/>
            </a:pPr>
            <a:fld id="{AA7490D6-3DFD-45A1-8E61-435114A888E9}" type="slidenum">
              <a:rPr lang="en-US" smtClean="0"/>
              <a:pPr>
                <a:defRPr/>
              </a:pPr>
              <a:t>2</a:t>
            </a:fld>
            <a:endParaRPr lang="en-US" dirty="0"/>
          </a:p>
        </p:txBody>
      </p:sp>
      <p:pic>
        <p:nvPicPr>
          <p:cNvPr id="6" name="Picture 5"/>
          <p:cNvPicPr>
            <a:picLocks noChangeAspect="1"/>
          </p:cNvPicPr>
          <p:nvPr/>
        </p:nvPicPr>
        <p:blipFill>
          <a:blip r:embed="rId3"/>
          <a:stretch>
            <a:fillRect/>
          </a:stretch>
        </p:blipFill>
        <p:spPr>
          <a:xfrm>
            <a:off x="5369669" y="4096851"/>
            <a:ext cx="3277536" cy="16943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p:cNvPicPr>
            <a:picLocks noChangeAspect="1"/>
          </p:cNvPicPr>
          <p:nvPr/>
        </p:nvPicPr>
        <p:blipFill>
          <a:blip r:embed="rId4"/>
          <a:stretch>
            <a:fillRect/>
          </a:stretch>
        </p:blipFill>
        <p:spPr>
          <a:xfrm>
            <a:off x="2412249" y="4652272"/>
            <a:ext cx="3138741" cy="190092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35684985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The Public Expect? </a:t>
            </a:r>
            <a:endParaRPr lang="en-US" dirty="0"/>
          </a:p>
        </p:txBody>
      </p:sp>
      <p:sp>
        <p:nvSpPr>
          <p:cNvPr id="3" name="Content Placeholder 2"/>
          <p:cNvSpPr>
            <a:spLocks noGrp="1"/>
          </p:cNvSpPr>
          <p:nvPr>
            <p:ph idx="1"/>
          </p:nvPr>
        </p:nvSpPr>
        <p:spPr/>
        <p:txBody>
          <a:bodyPr/>
          <a:lstStyle/>
          <a:p>
            <a:pPr marL="914400" indent="-407988"/>
            <a:r>
              <a:rPr lang="en-US" sz="3200" dirty="0" smtClean="0"/>
              <a:t>“Get in, get out, stay out”</a:t>
            </a:r>
          </a:p>
          <a:p>
            <a:pPr marL="914400" indent="-407988"/>
            <a:r>
              <a:rPr lang="en-US" sz="3200" dirty="0" smtClean="0"/>
              <a:t>At lowest possible costs</a:t>
            </a:r>
          </a:p>
          <a:p>
            <a:pPr marL="914400" indent="-407988"/>
            <a:r>
              <a:rPr lang="en-US" sz="3200" dirty="0" smtClean="0"/>
              <a:t>With the least environmental impact</a:t>
            </a:r>
          </a:p>
        </p:txBody>
      </p:sp>
      <p:sp>
        <p:nvSpPr>
          <p:cNvPr id="4" name="Slide Number Placeholder 3"/>
          <p:cNvSpPr>
            <a:spLocks noGrp="1"/>
          </p:cNvSpPr>
          <p:nvPr>
            <p:ph type="sldNum" sz="quarter" idx="10"/>
          </p:nvPr>
        </p:nvSpPr>
        <p:spPr/>
        <p:txBody>
          <a:bodyPr/>
          <a:lstStyle/>
          <a:p>
            <a:pPr>
              <a:defRPr/>
            </a:pPr>
            <a:fld id="{AA7490D6-3DFD-45A1-8E61-435114A888E9}" type="slidenum">
              <a:rPr lang="en-US" smtClean="0"/>
              <a:pPr>
                <a:defRPr/>
              </a:pPr>
              <a:t>3</a:t>
            </a:fld>
            <a:endParaRPr lang="en-US" dirty="0"/>
          </a:p>
        </p:txBody>
      </p:sp>
      <p:pic>
        <p:nvPicPr>
          <p:cNvPr id="6" name="Picture 5"/>
          <p:cNvPicPr>
            <a:picLocks noChangeAspect="1"/>
          </p:cNvPicPr>
          <p:nvPr/>
        </p:nvPicPr>
        <p:blipFill>
          <a:blip r:embed="rId3"/>
          <a:stretch>
            <a:fillRect/>
          </a:stretch>
        </p:blipFill>
        <p:spPr>
          <a:xfrm>
            <a:off x="3638954" y="3450067"/>
            <a:ext cx="4133446" cy="31031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43650545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4749" y="274638"/>
            <a:ext cx="7885578" cy="715962"/>
          </a:xfrm>
        </p:spPr>
        <p:txBody>
          <a:bodyPr/>
          <a:lstStyle/>
          <a:p>
            <a:r>
              <a:rPr lang="en-US" dirty="0" smtClean="0"/>
              <a:t>What Do Transportation </a:t>
            </a:r>
            <a:br>
              <a:rPr lang="en-US" dirty="0" smtClean="0"/>
            </a:br>
            <a:r>
              <a:rPr lang="en-US" dirty="0" smtClean="0"/>
              <a:t>Agencies Need?</a:t>
            </a:r>
            <a:endParaRPr lang="en-US" dirty="0"/>
          </a:p>
        </p:txBody>
      </p:sp>
      <p:sp>
        <p:nvSpPr>
          <p:cNvPr id="3" name="Content Placeholder 2"/>
          <p:cNvSpPr>
            <a:spLocks noGrp="1"/>
          </p:cNvSpPr>
          <p:nvPr>
            <p:ph idx="1"/>
          </p:nvPr>
        </p:nvSpPr>
        <p:spPr/>
        <p:txBody>
          <a:bodyPr/>
          <a:lstStyle/>
          <a:p>
            <a:r>
              <a:rPr lang="en-US" b="1" dirty="0">
                <a:solidFill>
                  <a:srgbClr val="21368B"/>
                </a:solidFill>
              </a:rPr>
              <a:t>I</a:t>
            </a:r>
            <a:r>
              <a:rPr lang="en-US" b="1" dirty="0" smtClean="0">
                <a:solidFill>
                  <a:srgbClr val="21368B"/>
                </a:solidFill>
              </a:rPr>
              <a:t>nnovative </a:t>
            </a:r>
            <a:r>
              <a:rPr lang="en-US" b="1" dirty="0">
                <a:solidFill>
                  <a:srgbClr val="21368B"/>
                </a:solidFill>
              </a:rPr>
              <a:t>ways </a:t>
            </a:r>
            <a:r>
              <a:rPr lang="en-US" dirty="0" smtClean="0"/>
              <a:t>to speed </a:t>
            </a:r>
            <a:r>
              <a:rPr lang="en-US" dirty="0"/>
              <a:t>up the delivery of needed infrastructure improvements at lower costs</a:t>
            </a:r>
            <a:r>
              <a:rPr lang="en-US" dirty="0" smtClean="0"/>
              <a:t>.</a:t>
            </a:r>
          </a:p>
          <a:p>
            <a:r>
              <a:rPr lang="en-US" b="1" dirty="0" smtClean="0">
                <a:solidFill>
                  <a:srgbClr val="21368B"/>
                </a:solidFill>
              </a:rPr>
              <a:t>Guides </a:t>
            </a:r>
            <a:r>
              <a:rPr lang="en-US" dirty="0" smtClean="0"/>
              <a:t>to build long-life pavements that incorporate the existing pavements into the new pavement structure.</a:t>
            </a:r>
            <a:endParaRPr lang="en-US" dirty="0"/>
          </a:p>
          <a:p>
            <a:r>
              <a:rPr lang="en-US" dirty="0"/>
              <a:t>R</a:t>
            </a:r>
            <a:r>
              <a:rPr lang="en-US" dirty="0" smtClean="0"/>
              <a:t>ehabilitation </a:t>
            </a:r>
            <a:r>
              <a:rPr lang="en-US" dirty="0"/>
              <a:t>projects </a:t>
            </a:r>
            <a:r>
              <a:rPr lang="en-US" dirty="0" smtClean="0"/>
              <a:t>that lead to more </a:t>
            </a:r>
            <a:r>
              <a:rPr lang="en-US" b="1" dirty="0" smtClean="0">
                <a:solidFill>
                  <a:srgbClr val="21368B"/>
                </a:solidFill>
              </a:rPr>
              <a:t>cost-effective</a:t>
            </a:r>
            <a:r>
              <a:rPr lang="en-US" dirty="0" smtClean="0"/>
              <a:t> </a:t>
            </a:r>
            <a:r>
              <a:rPr lang="en-US" dirty="0"/>
              <a:t>results</a:t>
            </a:r>
            <a:r>
              <a:rPr lang="en-US" dirty="0" smtClean="0"/>
              <a:t>.</a:t>
            </a:r>
          </a:p>
          <a:p>
            <a:r>
              <a:rPr lang="en-US" dirty="0"/>
              <a:t>Reusing </a:t>
            </a:r>
            <a:r>
              <a:rPr lang="en-US" dirty="0" smtClean="0"/>
              <a:t>existing pavement to </a:t>
            </a:r>
            <a:r>
              <a:rPr lang="en-US" b="1" dirty="0" smtClean="0">
                <a:solidFill>
                  <a:srgbClr val="21368B"/>
                </a:solidFill>
              </a:rPr>
              <a:t>reduce costs</a:t>
            </a:r>
            <a:r>
              <a:rPr lang="en-US" dirty="0"/>
              <a:t>, including</a:t>
            </a:r>
          </a:p>
          <a:p>
            <a:pPr marL="228600" indent="-228600">
              <a:buNone/>
            </a:pPr>
            <a:r>
              <a:rPr lang="en-US" dirty="0"/>
              <a:t>	</a:t>
            </a:r>
            <a:r>
              <a:rPr lang="en-US" dirty="0" smtClean="0"/>
              <a:t>hauling </a:t>
            </a:r>
            <a:r>
              <a:rPr lang="en-US" dirty="0"/>
              <a:t>and dumping costs, </a:t>
            </a:r>
            <a:r>
              <a:rPr lang="en-US" dirty="0" smtClean="0"/>
              <a:t>and to </a:t>
            </a:r>
            <a:r>
              <a:rPr lang="en-US" b="1" dirty="0" smtClean="0">
                <a:solidFill>
                  <a:srgbClr val="21368B"/>
                </a:solidFill>
              </a:rPr>
              <a:t>shrink construction. </a:t>
            </a:r>
            <a:r>
              <a:rPr lang="en-US" b="1" dirty="0">
                <a:solidFill>
                  <a:srgbClr val="21368B"/>
                </a:solidFill>
              </a:rPr>
              <a:t>timelines. </a:t>
            </a:r>
          </a:p>
          <a:p>
            <a:r>
              <a:rPr lang="en-US" dirty="0" smtClean="0"/>
              <a:t>Projects that can be accelerated by </a:t>
            </a:r>
            <a:r>
              <a:rPr lang="en-US" b="1" dirty="0" smtClean="0">
                <a:solidFill>
                  <a:srgbClr val="21368B"/>
                </a:solidFill>
              </a:rPr>
              <a:t>reusing existing pavement</a:t>
            </a:r>
            <a:r>
              <a:rPr lang="en-US" dirty="0"/>
              <a:t>, </a:t>
            </a:r>
            <a:r>
              <a:rPr lang="en-US" dirty="0" smtClean="0"/>
              <a:t>alleviating the </a:t>
            </a:r>
            <a:r>
              <a:rPr lang="en-US" dirty="0"/>
              <a:t>need to </a:t>
            </a:r>
            <a:r>
              <a:rPr lang="en-US" dirty="0" smtClean="0"/>
              <a:t>remove and </a:t>
            </a:r>
            <a:r>
              <a:rPr lang="en-US" dirty="0"/>
              <a:t>dispose of it offsite.</a:t>
            </a:r>
          </a:p>
        </p:txBody>
      </p:sp>
      <p:sp>
        <p:nvSpPr>
          <p:cNvPr id="4" name="Slide Number Placeholder 3"/>
          <p:cNvSpPr>
            <a:spLocks noGrp="1"/>
          </p:cNvSpPr>
          <p:nvPr>
            <p:ph type="sldNum" sz="quarter" idx="10"/>
          </p:nvPr>
        </p:nvSpPr>
        <p:spPr/>
        <p:txBody>
          <a:bodyPr/>
          <a:lstStyle/>
          <a:p>
            <a:pPr>
              <a:defRPr/>
            </a:pPr>
            <a:fld id="{AA7490D6-3DFD-45A1-8E61-435114A888E9}" type="slidenum">
              <a:rPr lang="en-US" smtClean="0"/>
              <a:pPr>
                <a:defRPr/>
              </a:pPr>
              <a:t>4</a:t>
            </a:fld>
            <a:endParaRPr lang="en-US" dirty="0"/>
          </a:p>
        </p:txBody>
      </p:sp>
    </p:spTree>
    <p:extLst>
      <p:ext uri="{BB962C8B-B14F-4D97-AF65-F5344CB8AC3E}">
        <p14:creationId xmlns:p14="http://schemas.microsoft.com/office/powerpoint/2010/main" val="64741110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Pavement Renewal Solutions</a:t>
            </a:r>
            <a:endParaRPr lang="en-US" dirty="0"/>
          </a:p>
        </p:txBody>
      </p:sp>
      <p:sp>
        <p:nvSpPr>
          <p:cNvPr id="3" name="Content Placeholder 2"/>
          <p:cNvSpPr>
            <a:spLocks noGrp="1"/>
          </p:cNvSpPr>
          <p:nvPr>
            <p:ph idx="1"/>
          </p:nvPr>
        </p:nvSpPr>
        <p:spPr/>
        <p:txBody>
          <a:bodyPr/>
          <a:lstStyle/>
          <a:p>
            <a:pPr marL="0" indent="0">
              <a:buNone/>
            </a:pPr>
            <a:r>
              <a:rPr lang="en-US" sz="2600" dirty="0" smtClean="0"/>
              <a:t>Reusing existing </a:t>
            </a:r>
            <a:r>
              <a:rPr lang="en-US" sz="2600" dirty="0"/>
              <a:t>pavement </a:t>
            </a:r>
            <a:r>
              <a:rPr lang="en-US" sz="2600" dirty="0" smtClean="0"/>
              <a:t>in pavement rehabilitation projects:</a:t>
            </a:r>
          </a:p>
          <a:p>
            <a:r>
              <a:rPr lang="en-US" b="1" dirty="0">
                <a:solidFill>
                  <a:srgbClr val="21368B"/>
                </a:solidFill>
              </a:rPr>
              <a:t>R</a:t>
            </a:r>
            <a:r>
              <a:rPr lang="en-US" b="1" dirty="0" smtClean="0">
                <a:solidFill>
                  <a:srgbClr val="21368B"/>
                </a:solidFill>
              </a:rPr>
              <a:t>educes</a:t>
            </a:r>
            <a:r>
              <a:rPr lang="en-US" dirty="0" smtClean="0"/>
              <a:t> costs</a:t>
            </a:r>
          </a:p>
          <a:p>
            <a:r>
              <a:rPr lang="en-US" b="1" dirty="0">
                <a:solidFill>
                  <a:srgbClr val="21368B"/>
                </a:solidFill>
              </a:rPr>
              <a:t>S</a:t>
            </a:r>
            <a:r>
              <a:rPr lang="en-US" b="1" dirty="0" smtClean="0">
                <a:solidFill>
                  <a:srgbClr val="21368B"/>
                </a:solidFill>
              </a:rPr>
              <a:t>hrinks</a:t>
            </a:r>
            <a:r>
              <a:rPr lang="en-US" dirty="0" smtClean="0"/>
              <a:t> construction timelines</a:t>
            </a:r>
          </a:p>
          <a:p>
            <a:r>
              <a:rPr lang="en-US" b="1" dirty="0" smtClean="0">
                <a:solidFill>
                  <a:srgbClr val="21368B"/>
                </a:solidFill>
              </a:rPr>
              <a:t>Saves</a:t>
            </a:r>
            <a:r>
              <a:rPr lang="en-US" dirty="0" smtClean="0"/>
              <a:t> resources through </a:t>
            </a:r>
            <a:br>
              <a:rPr lang="en-US" dirty="0" smtClean="0"/>
            </a:br>
            <a:r>
              <a:rPr lang="en-US" dirty="0" smtClean="0"/>
              <a:t>recycling materials</a:t>
            </a:r>
          </a:p>
          <a:p>
            <a:r>
              <a:rPr lang="en-US" b="1" dirty="0" smtClean="0">
                <a:solidFill>
                  <a:srgbClr val="21368B"/>
                </a:solidFill>
              </a:rPr>
              <a:t>Reduces</a:t>
            </a:r>
            <a:r>
              <a:rPr lang="en-US" dirty="0" smtClean="0"/>
              <a:t> waste disposal </a:t>
            </a:r>
          </a:p>
          <a:p>
            <a:r>
              <a:rPr lang="en-US" b="1" dirty="0" smtClean="0">
                <a:solidFill>
                  <a:srgbClr val="21368B"/>
                </a:solidFill>
              </a:rPr>
              <a:t>Reduces the carbon footprint</a:t>
            </a:r>
          </a:p>
          <a:p>
            <a:pPr marL="0" indent="0">
              <a:buNone/>
            </a:pPr>
            <a:r>
              <a:rPr lang="en-US" dirty="0"/>
              <a:t> </a:t>
            </a:r>
            <a:r>
              <a:rPr lang="en-US" dirty="0" smtClean="0"/>
              <a:t>  compared to new construction</a:t>
            </a:r>
            <a:endParaRPr lang="en-US" dirty="0"/>
          </a:p>
        </p:txBody>
      </p:sp>
      <p:sp>
        <p:nvSpPr>
          <p:cNvPr id="4" name="Slide Number Placeholder 3"/>
          <p:cNvSpPr>
            <a:spLocks noGrp="1"/>
          </p:cNvSpPr>
          <p:nvPr>
            <p:ph type="sldNum" sz="quarter" idx="10"/>
          </p:nvPr>
        </p:nvSpPr>
        <p:spPr/>
        <p:txBody>
          <a:bodyPr/>
          <a:lstStyle/>
          <a:p>
            <a:pPr>
              <a:defRPr/>
            </a:pPr>
            <a:fld id="{AA7490D6-3DFD-45A1-8E61-435114A888E9}" type="slidenum">
              <a:rPr lang="en-US" smtClean="0"/>
              <a:pPr>
                <a:defRPr/>
              </a:pPr>
              <a:t>5</a:t>
            </a:fld>
            <a:endParaRPr lang="en-US" dirty="0"/>
          </a:p>
        </p:txBody>
      </p:sp>
      <p:pic>
        <p:nvPicPr>
          <p:cNvPr id="5" name="Picture 4"/>
          <p:cNvPicPr>
            <a:picLocks noChangeAspect="1"/>
          </p:cNvPicPr>
          <p:nvPr/>
        </p:nvPicPr>
        <p:blipFill>
          <a:blip r:embed="rId3"/>
          <a:stretch>
            <a:fillRect/>
          </a:stretch>
        </p:blipFill>
        <p:spPr>
          <a:xfrm>
            <a:off x="4968067" y="2553688"/>
            <a:ext cx="3983446" cy="31284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p:cNvPicPr>
            <a:picLocks noChangeAspect="1"/>
          </p:cNvPicPr>
          <p:nvPr/>
        </p:nvPicPr>
        <p:blipFill>
          <a:blip r:embed="rId4"/>
          <a:stretch>
            <a:fillRect/>
          </a:stretch>
        </p:blipFill>
        <p:spPr>
          <a:xfrm>
            <a:off x="4968067" y="5844441"/>
            <a:ext cx="1932599" cy="384081"/>
          </a:xfrm>
          <a:prstGeom prst="rect">
            <a:avLst/>
          </a:prstGeom>
        </p:spPr>
      </p:pic>
    </p:spTree>
    <p:extLst>
      <p:ext uri="{BB962C8B-B14F-4D97-AF65-F5344CB8AC3E}">
        <p14:creationId xmlns:p14="http://schemas.microsoft.com/office/powerpoint/2010/main" val="290997264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r>
              <a:rPr lang="en-US" dirty="0" smtClean="0"/>
              <a:t>SHRP2 Research</a:t>
            </a:r>
            <a:endParaRPr lang="en-US" dirty="0"/>
          </a:p>
        </p:txBody>
      </p:sp>
      <p:sp>
        <p:nvSpPr>
          <p:cNvPr id="3" name="Content Placeholder 1"/>
          <p:cNvSpPr>
            <a:spLocks noGrp="1"/>
          </p:cNvSpPr>
          <p:nvPr>
            <p:ph idx="1"/>
          </p:nvPr>
        </p:nvSpPr>
        <p:spPr/>
        <p:txBody>
          <a:bodyPr/>
          <a:lstStyle/>
          <a:p>
            <a:pPr marL="0">
              <a:buNone/>
            </a:pPr>
            <a:r>
              <a:rPr lang="en-US" sz="2800" b="1" dirty="0" smtClean="0">
                <a:solidFill>
                  <a:srgbClr val="21368B"/>
                </a:solidFill>
              </a:rPr>
              <a:t>Identified design approaches that offer pavements with 30 to 50 years service with little structural damage</a:t>
            </a:r>
          </a:p>
          <a:p>
            <a:pPr marL="222250" indent="-457200"/>
            <a:r>
              <a:rPr lang="en-US" sz="2800" dirty="0"/>
              <a:t>E</a:t>
            </a:r>
            <a:r>
              <a:rPr lang="en-US" sz="2800" dirty="0" smtClean="0"/>
              <a:t>xamined practice </a:t>
            </a:r>
            <a:br>
              <a:rPr lang="en-US" sz="2800" dirty="0" smtClean="0"/>
            </a:br>
            <a:r>
              <a:rPr lang="en-US" sz="2800" dirty="0" smtClean="0"/>
              <a:t>  in 15 states.</a:t>
            </a:r>
          </a:p>
          <a:p>
            <a:pPr marL="222250" indent="-457200"/>
            <a:r>
              <a:rPr lang="en-US" sz="2800" dirty="0" smtClean="0"/>
              <a:t>Seven states </a:t>
            </a:r>
            <a:br>
              <a:rPr lang="en-US" sz="2800" dirty="0" smtClean="0"/>
            </a:br>
            <a:r>
              <a:rPr lang="en-US" sz="2800" dirty="0" smtClean="0"/>
              <a:t>  helped develop and </a:t>
            </a:r>
            <a:br>
              <a:rPr lang="en-US" sz="2800" dirty="0" smtClean="0"/>
            </a:br>
            <a:r>
              <a:rPr lang="en-US" sz="2800" dirty="0" smtClean="0"/>
              <a:t>  test guidelines.</a:t>
            </a:r>
          </a:p>
          <a:p>
            <a:pPr marL="222250" indent="-457200"/>
            <a:r>
              <a:rPr lang="en-US" sz="2800" dirty="0" smtClean="0"/>
              <a:t>Produced </a:t>
            </a:r>
            <a:r>
              <a:rPr lang="en-US" sz="2800" b="1" i="1" dirty="0" smtClean="0">
                <a:solidFill>
                  <a:srgbClr val="21368B"/>
                </a:solidFill>
              </a:rPr>
              <a:t>Pavement</a:t>
            </a:r>
            <a:br>
              <a:rPr lang="en-US" sz="2800" b="1" i="1" dirty="0" smtClean="0">
                <a:solidFill>
                  <a:srgbClr val="21368B"/>
                </a:solidFill>
              </a:rPr>
            </a:br>
            <a:r>
              <a:rPr lang="en-US" sz="2800" b="1" i="1" dirty="0" smtClean="0">
                <a:solidFill>
                  <a:srgbClr val="21368B"/>
                </a:solidFill>
              </a:rPr>
              <a:t>  Renewal Solutions</a:t>
            </a:r>
            <a:r>
              <a:rPr lang="en-US" sz="2800" i="1" dirty="0" smtClean="0"/>
              <a:t>.</a:t>
            </a:r>
          </a:p>
          <a:p>
            <a:pPr marL="222250" indent="-457200"/>
            <a:endParaRPr lang="en-US" sz="2800" b="1" dirty="0" smtClean="0"/>
          </a:p>
          <a:p>
            <a:pPr marL="0">
              <a:buNone/>
            </a:pPr>
            <a:endParaRPr lang="en-US" sz="2800" b="1" dirty="0" smtClean="0"/>
          </a:p>
        </p:txBody>
      </p:sp>
      <p:sp>
        <p:nvSpPr>
          <p:cNvPr id="2" name="Slide Number Placeholder 1"/>
          <p:cNvSpPr>
            <a:spLocks noGrp="1"/>
          </p:cNvSpPr>
          <p:nvPr>
            <p:ph type="sldNum" sz="quarter" idx="10"/>
          </p:nvPr>
        </p:nvSpPr>
        <p:spPr/>
        <p:txBody>
          <a:bodyPr/>
          <a:lstStyle/>
          <a:p>
            <a:pPr>
              <a:defRPr/>
            </a:pPr>
            <a:fld id="{AA7490D6-3DFD-45A1-8E61-435114A888E9}" type="slidenum">
              <a:rPr lang="en-US" smtClean="0"/>
              <a:pPr>
                <a:defRPr/>
              </a:pPr>
              <a:t>6</a:t>
            </a:fld>
            <a:endParaRPr lang="en-US" dirty="0"/>
          </a:p>
        </p:txBody>
      </p:sp>
      <p:pic>
        <p:nvPicPr>
          <p:cNvPr id="4" name="Picture 3"/>
          <p:cNvPicPr>
            <a:picLocks noChangeAspect="1"/>
          </p:cNvPicPr>
          <p:nvPr/>
        </p:nvPicPr>
        <p:blipFill>
          <a:blip r:embed="rId3"/>
          <a:stretch>
            <a:fillRect/>
          </a:stretch>
        </p:blipFill>
        <p:spPr>
          <a:xfrm>
            <a:off x="4502970" y="2460868"/>
            <a:ext cx="4336230" cy="33835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p:cNvPicPr>
            <a:picLocks noChangeAspect="1"/>
          </p:cNvPicPr>
          <p:nvPr/>
        </p:nvPicPr>
        <p:blipFill>
          <a:blip r:embed="rId4"/>
          <a:stretch>
            <a:fillRect/>
          </a:stretch>
        </p:blipFill>
        <p:spPr>
          <a:xfrm>
            <a:off x="4473680" y="6036481"/>
            <a:ext cx="3956647" cy="384081"/>
          </a:xfrm>
          <a:prstGeom prst="rect">
            <a:avLst/>
          </a:prstGeom>
        </p:spPr>
      </p:pic>
    </p:spTree>
    <p:extLst>
      <p:ext uri="{BB962C8B-B14F-4D97-AF65-F5344CB8AC3E}">
        <p14:creationId xmlns:p14="http://schemas.microsoft.com/office/powerpoint/2010/main" val="435319914"/>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Pavement Renewal Solutions</a:t>
            </a:r>
            <a:endParaRPr lang="en-US" dirty="0"/>
          </a:p>
        </p:txBody>
      </p:sp>
      <p:sp>
        <p:nvSpPr>
          <p:cNvPr id="3" name="Content Placeholder 2"/>
          <p:cNvSpPr>
            <a:spLocks noGrp="1"/>
          </p:cNvSpPr>
          <p:nvPr>
            <p:ph idx="1"/>
          </p:nvPr>
        </p:nvSpPr>
        <p:spPr>
          <a:xfrm>
            <a:off x="200727" y="1379883"/>
            <a:ext cx="8772939" cy="4784034"/>
          </a:xfrm>
        </p:spPr>
        <p:txBody>
          <a:bodyPr/>
          <a:lstStyle/>
          <a:p>
            <a:pPr marL="0" indent="0">
              <a:buNone/>
            </a:pPr>
            <a:r>
              <a:rPr lang="en-US" sz="2600" dirty="0" smtClean="0"/>
              <a:t>Using this product, a transportation agency can</a:t>
            </a:r>
            <a:r>
              <a:rPr lang="en-US" dirty="0" smtClean="0"/>
              <a:t>:</a:t>
            </a:r>
          </a:p>
          <a:p>
            <a:r>
              <a:rPr lang="en-US" dirty="0" smtClean="0"/>
              <a:t>Determine </a:t>
            </a:r>
            <a:r>
              <a:rPr lang="en-US" b="1" dirty="0" smtClean="0">
                <a:solidFill>
                  <a:srgbClr val="21368B"/>
                </a:solidFill>
              </a:rPr>
              <a:t>when, where and how </a:t>
            </a:r>
            <a:r>
              <a:rPr lang="en-US" dirty="0" smtClean="0"/>
              <a:t>to best use existing pavement in roadway renewal projects</a:t>
            </a:r>
          </a:p>
          <a:p>
            <a:r>
              <a:rPr lang="en-US" dirty="0" smtClean="0"/>
              <a:t>Identify </a:t>
            </a:r>
            <a:r>
              <a:rPr lang="en-US" b="1" dirty="0" smtClean="0">
                <a:solidFill>
                  <a:srgbClr val="21368B"/>
                </a:solidFill>
              </a:rPr>
              <a:t>options</a:t>
            </a:r>
            <a:r>
              <a:rPr lang="en-US" dirty="0" smtClean="0"/>
              <a:t> for asphalt, </a:t>
            </a:r>
            <a:br>
              <a:rPr lang="en-US" dirty="0" smtClean="0"/>
            </a:br>
            <a:r>
              <a:rPr lang="en-US" dirty="0" smtClean="0"/>
              <a:t>concrete and innovative </a:t>
            </a:r>
            <a:br>
              <a:rPr lang="en-US" dirty="0" smtClean="0"/>
            </a:br>
            <a:r>
              <a:rPr lang="en-US" dirty="0" smtClean="0"/>
              <a:t>materials</a:t>
            </a:r>
          </a:p>
          <a:p>
            <a:r>
              <a:rPr lang="en-US" dirty="0" smtClean="0"/>
              <a:t>Identify what modifications</a:t>
            </a:r>
            <a:br>
              <a:rPr lang="en-US" dirty="0" smtClean="0"/>
            </a:br>
            <a:r>
              <a:rPr lang="en-US" dirty="0" smtClean="0"/>
              <a:t>and design thicknesses</a:t>
            </a:r>
            <a:br>
              <a:rPr lang="en-US" dirty="0" smtClean="0"/>
            </a:br>
            <a:r>
              <a:rPr lang="en-US" dirty="0" smtClean="0"/>
              <a:t>are necessary for a longer</a:t>
            </a:r>
            <a:br>
              <a:rPr lang="en-US" dirty="0" smtClean="0"/>
            </a:br>
            <a:r>
              <a:rPr lang="en-US" dirty="0" smtClean="0"/>
              <a:t>pavement life</a:t>
            </a:r>
          </a:p>
          <a:p>
            <a:r>
              <a:rPr lang="en-US" dirty="0"/>
              <a:t>A</a:t>
            </a:r>
            <a:r>
              <a:rPr lang="en-US" dirty="0" smtClean="0"/>
              <a:t>chieve its </a:t>
            </a:r>
            <a:r>
              <a:rPr lang="en-US" b="1" dirty="0" smtClean="0">
                <a:solidFill>
                  <a:srgbClr val="21368B"/>
                </a:solidFill>
              </a:rPr>
              <a:t>goals</a:t>
            </a:r>
            <a:r>
              <a:rPr lang="en-US" dirty="0" smtClean="0"/>
              <a:t> for </a:t>
            </a:r>
            <a:br>
              <a:rPr lang="en-US" dirty="0" smtClean="0"/>
            </a:br>
            <a:r>
              <a:rPr lang="en-US" dirty="0" smtClean="0"/>
              <a:t>longer-lasting pavements</a:t>
            </a:r>
          </a:p>
          <a:p>
            <a:pPr marL="914400" lvl="2" indent="0">
              <a:buNone/>
            </a:pPr>
            <a:endParaRPr lang="en-US" dirty="0" smtClean="0"/>
          </a:p>
          <a:p>
            <a:pPr lvl="1"/>
            <a:endParaRPr lang="en-US" dirty="0"/>
          </a:p>
        </p:txBody>
      </p:sp>
      <p:sp>
        <p:nvSpPr>
          <p:cNvPr id="4" name="Slide Number Placeholder 3"/>
          <p:cNvSpPr>
            <a:spLocks noGrp="1"/>
          </p:cNvSpPr>
          <p:nvPr>
            <p:ph type="sldNum" sz="quarter" idx="10"/>
          </p:nvPr>
        </p:nvSpPr>
        <p:spPr/>
        <p:txBody>
          <a:bodyPr/>
          <a:lstStyle/>
          <a:p>
            <a:pPr>
              <a:defRPr/>
            </a:pPr>
            <a:fld id="{AA7490D6-3DFD-45A1-8E61-435114A888E9}" type="slidenum">
              <a:rPr lang="en-US" smtClean="0"/>
              <a:pPr>
                <a:defRPr/>
              </a:pPr>
              <a:t>7</a:t>
            </a:fld>
            <a:endParaRPr lang="en-US" dirty="0"/>
          </a:p>
        </p:txBody>
      </p:sp>
      <p:pic>
        <p:nvPicPr>
          <p:cNvPr id="6" name="Picture 5"/>
          <p:cNvPicPr>
            <a:picLocks noChangeAspect="1"/>
          </p:cNvPicPr>
          <p:nvPr/>
        </p:nvPicPr>
        <p:blipFill rotWithShape="1">
          <a:blip r:embed="rId3"/>
          <a:srcRect l="22227" t="19064" r="28351" b="9835"/>
          <a:stretch/>
        </p:blipFill>
        <p:spPr>
          <a:xfrm>
            <a:off x="4904003" y="3024554"/>
            <a:ext cx="3603194" cy="29049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227685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Provided?</a:t>
            </a:r>
            <a:endParaRPr lang="en-US" dirty="0"/>
          </a:p>
        </p:txBody>
      </p:sp>
      <p:sp>
        <p:nvSpPr>
          <p:cNvPr id="3" name="Content Placeholder 2"/>
          <p:cNvSpPr>
            <a:spLocks noGrp="1"/>
          </p:cNvSpPr>
          <p:nvPr>
            <p:ph idx="1"/>
          </p:nvPr>
        </p:nvSpPr>
        <p:spPr>
          <a:xfrm>
            <a:off x="198784" y="1444487"/>
            <a:ext cx="8231544" cy="4510835"/>
          </a:xfrm>
        </p:spPr>
        <p:txBody>
          <a:bodyPr/>
          <a:lstStyle/>
          <a:p>
            <a:r>
              <a:rPr lang="en-US" sz="2600" dirty="0" smtClean="0"/>
              <a:t>Decision matrix</a:t>
            </a:r>
          </a:p>
          <a:p>
            <a:r>
              <a:rPr lang="en-US" sz="2600" dirty="0" smtClean="0"/>
              <a:t>Rapid renewal options and background for using existing pavement in-place</a:t>
            </a:r>
          </a:p>
          <a:p>
            <a:r>
              <a:rPr lang="en-US" sz="2600" dirty="0" smtClean="0"/>
              <a:t>Designs for service life of 30 – 50 years</a:t>
            </a:r>
          </a:p>
          <a:p>
            <a:r>
              <a:rPr lang="en-US" sz="2600" dirty="0" smtClean="0"/>
              <a:t>Construction information for building long-life pavements</a:t>
            </a:r>
          </a:p>
          <a:p>
            <a:r>
              <a:rPr lang="en-US" sz="2600" dirty="0" smtClean="0"/>
              <a:t>Quick and effective analysis of renewal approaches</a:t>
            </a:r>
          </a:p>
          <a:p>
            <a:r>
              <a:rPr lang="en-US" sz="2600" dirty="0" smtClean="0"/>
              <a:t>Overview and “quick start” video</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AA7490D6-3DFD-45A1-8E61-435114A888E9}" type="slidenum">
              <a:rPr lang="en-US" smtClean="0"/>
              <a:pPr>
                <a:defRPr/>
              </a:pPr>
              <a:t>8</a:t>
            </a:fld>
            <a:endParaRPr lang="en-US" dirty="0"/>
          </a:p>
        </p:txBody>
      </p:sp>
    </p:spTree>
    <p:extLst>
      <p:ext uri="{BB962C8B-B14F-4D97-AF65-F5344CB8AC3E}">
        <p14:creationId xmlns:p14="http://schemas.microsoft.com/office/powerpoint/2010/main" val="6841814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rePave</a:t>
            </a:r>
            <a:r>
              <a:rPr lang="en-US" dirty="0" smtClean="0"/>
              <a:t> Scoping Tool</a:t>
            </a:r>
            <a:endParaRPr lang="en-US" dirty="0"/>
          </a:p>
        </p:txBody>
      </p:sp>
      <p:sp>
        <p:nvSpPr>
          <p:cNvPr id="3" name="Content Placeholder 2"/>
          <p:cNvSpPr>
            <a:spLocks noGrp="1"/>
          </p:cNvSpPr>
          <p:nvPr>
            <p:ph idx="1"/>
          </p:nvPr>
        </p:nvSpPr>
        <p:spPr/>
        <p:txBody>
          <a:bodyPr/>
          <a:lstStyle/>
          <a:p>
            <a:r>
              <a:rPr lang="en-US" dirty="0" smtClean="0"/>
              <a:t>Interactive, web-based </a:t>
            </a:r>
            <a:r>
              <a:rPr lang="en-US" dirty="0"/>
              <a:t>program; </a:t>
            </a:r>
            <a:r>
              <a:rPr lang="en-US" dirty="0" smtClean="0"/>
              <a:t>steps to walk you through </a:t>
            </a:r>
            <a:r>
              <a:rPr lang="en-US" dirty="0"/>
              <a:t>the </a:t>
            </a:r>
            <a:r>
              <a:rPr lang="en-US" dirty="0" smtClean="0"/>
              <a:t>decision-making </a:t>
            </a:r>
            <a:r>
              <a:rPr lang="en-US" dirty="0"/>
              <a:t>process (selection and design tables</a:t>
            </a:r>
            <a:r>
              <a:rPr lang="en-US" dirty="0" smtClean="0"/>
              <a:t>).</a:t>
            </a:r>
          </a:p>
          <a:p>
            <a:r>
              <a:rPr lang="en-US" dirty="0" smtClean="0"/>
              <a:t>New </a:t>
            </a:r>
            <a:r>
              <a:rPr lang="en-US" dirty="0"/>
              <a:t>alternatives to renewal </a:t>
            </a:r>
            <a:r>
              <a:rPr lang="en-US" dirty="0" smtClean="0"/>
              <a:t>approaches  </a:t>
            </a:r>
          </a:p>
          <a:p>
            <a:r>
              <a:rPr lang="en-US" dirty="0" smtClean="0"/>
              <a:t>Pros and cons for each approach</a:t>
            </a:r>
            <a:endParaRPr lang="en-US" dirty="0"/>
          </a:p>
          <a:p>
            <a:r>
              <a:rPr lang="en-US" dirty="0"/>
              <a:t>C</a:t>
            </a:r>
            <a:r>
              <a:rPr lang="en-US" dirty="0" smtClean="0"/>
              <a:t>onstruction techniques </a:t>
            </a:r>
          </a:p>
          <a:p>
            <a:r>
              <a:rPr lang="en-US" dirty="0"/>
              <a:t>M</a:t>
            </a:r>
            <a:r>
              <a:rPr lang="en-US" dirty="0" smtClean="0"/>
              <a:t>ethods </a:t>
            </a:r>
            <a:r>
              <a:rPr lang="en-US" dirty="0"/>
              <a:t>for integrating recycled </a:t>
            </a:r>
            <a:endParaRPr lang="en-US" dirty="0" smtClean="0"/>
          </a:p>
          <a:p>
            <a:pPr marL="0" indent="0">
              <a:buNone/>
            </a:pPr>
            <a:r>
              <a:rPr lang="en-US" dirty="0"/>
              <a:t> </a:t>
            </a:r>
            <a:r>
              <a:rPr lang="en-US" dirty="0" smtClean="0"/>
              <a:t>  materials with </a:t>
            </a:r>
            <a:br>
              <a:rPr lang="en-US" dirty="0" smtClean="0"/>
            </a:br>
            <a:r>
              <a:rPr lang="en-US" dirty="0" smtClean="0"/>
              <a:t>   road structures</a:t>
            </a:r>
            <a:endParaRPr lang="en-US" dirty="0"/>
          </a:p>
        </p:txBody>
      </p:sp>
      <p:sp>
        <p:nvSpPr>
          <p:cNvPr id="4" name="Slide Number Placeholder 3"/>
          <p:cNvSpPr>
            <a:spLocks noGrp="1"/>
          </p:cNvSpPr>
          <p:nvPr>
            <p:ph type="sldNum" sz="quarter" idx="10"/>
          </p:nvPr>
        </p:nvSpPr>
        <p:spPr/>
        <p:txBody>
          <a:bodyPr/>
          <a:lstStyle/>
          <a:p>
            <a:pPr>
              <a:defRPr/>
            </a:pPr>
            <a:fld id="{AA7490D6-3DFD-45A1-8E61-435114A888E9}" type="slidenum">
              <a:rPr lang="en-US" smtClean="0"/>
              <a:pPr>
                <a:defRPr/>
              </a:pPr>
              <a:t>9</a:t>
            </a:fld>
            <a:endParaRPr lang="en-US" dirty="0"/>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53891" y="4269658"/>
            <a:ext cx="2717897" cy="195886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7" name="Picture 6"/>
          <p:cNvPicPr>
            <a:picLocks noChangeAspect="1"/>
          </p:cNvPicPr>
          <p:nvPr/>
        </p:nvPicPr>
        <p:blipFill>
          <a:blip r:embed="rId4"/>
          <a:stretch>
            <a:fillRect/>
          </a:stretch>
        </p:blipFill>
        <p:spPr>
          <a:xfrm>
            <a:off x="5571788" y="2764817"/>
            <a:ext cx="3129236" cy="3009681"/>
          </a:xfrm>
          <a:prstGeom prst="rect">
            <a:avLst/>
          </a:prstGeom>
        </p:spPr>
      </p:pic>
    </p:spTree>
    <p:extLst>
      <p:ext uri="{BB962C8B-B14F-4D97-AF65-F5344CB8AC3E}">
        <p14:creationId xmlns:p14="http://schemas.microsoft.com/office/powerpoint/2010/main" val="4001396289"/>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9.0&quot;&gt;&lt;object type=&quot;1&quot; unique_id=&quot;10001&quot;&gt;&lt;object type=&quot;2&quot; unique_id=&quot;10002&quot;&gt;&lt;object type=&quot;3&quot; unique_id=&quot;10003&quot;&gt;&lt;property id=&quot;20148&quot; value=&quot;5&quot;/&gt;&lt;property id=&quot;20300&quot; value=&quot;Slide 1&quot;/&gt;&lt;property id=&quot;20307&quot; value=&quot;418&quot;/&gt;&lt;/object&gt;&lt;object type=&quot;3&quot; unique_id=&quot;10004&quot;&gt;&lt;property id=&quot;20148&quot; value=&quot;5&quot;/&gt;&lt;property id=&quot;20300&quot; value=&quot;Slide 2 - &amp;quot;Agenda&amp;quot;&quot;/&gt;&lt;property id=&quot;20307&quot; value=&quot;503&quot;/&gt;&lt;/object&gt;&lt;object type=&quot;3&quot; unique_id=&quot;10005&quot;&gt;&lt;property id=&quot;20148&quot; value=&quot;5&quot;/&gt;&lt;property id=&quot;20300&quot; value=&quot;Slide 3 - &amp;quot;What is SHRP2? (Second Strategic Highway Research Program)&amp;quot;&quot;/&gt;&lt;property id=&quot;20307&quot; value=&quot;504&quot;/&gt;&lt;/object&gt;&lt;object type=&quot;3&quot; unique_id=&quot;10006&quot;&gt;&lt;property id=&quot;20148&quot; value=&quot;5&quot;/&gt;&lt;property id=&quot;20300&quot; value=&quot;Slide 4 - &amp;quot;Why is SHRP2 Important?&amp;quot;&quot;/&gt;&lt;property id=&quot;20307&quot; value=&quot;505&quot;/&gt;&lt;/object&gt;&lt;object type=&quot;3&quot; unique_id=&quot;10007&quot;&gt;&lt;property id=&quot;20148&quot; value=&quot;5&quot;/&gt;&lt;property id=&quot;20300&quot; value=&quot;Slide 5 - &amp;quot;Focus Areas&amp;quot;&quot;/&gt;&lt;property id=&quot;20307&quot; value=&quot;506&quot;/&gt;&lt;/object&gt;&lt;object type=&quot;3&quot; unique_id=&quot;10008&quot;&gt;&lt;property id=&quot;20148&quot; value=&quot;5&quot;/&gt;&lt;property id=&quot;20300&quot; value=&quot;Slide 6 - &amp;quot;Implementing SHRP2 Solutions&amp;quot;&quot;/&gt;&lt;property id=&quot;20307&quot; value=&quot;507&quot;/&gt;&lt;/object&gt;&lt;object type=&quot;3&quot; unique_id=&quot;10009&quot;&gt;&lt;property id=&quot;20148&quot; value=&quot;5&quot;/&gt;&lt;property id=&quot;20300&quot; value=&quot;Slide 7 - &amp;quot;SHRP2 Implementation Assistance Program&amp;quot;&quot;/&gt;&lt;property id=&quot;20307&quot; value=&quot;508&quot;/&gt;&lt;/object&gt;&lt;object type=&quot;3&quot; unique_id=&quot;10010&quot;&gt;&lt;property id=&quot;20148&quot; value=&quot;5&quot;/&gt;&lt;property id=&quot;20300&quot; value=&quot;Slide 8 - &amp;quot;Round 1                                        Implementation Assistance&amp;quot;&quot;/&gt;&lt;property id=&quot;20307&quot; value=&quot;509&quot;/&gt;&lt;/object&gt;&lt;object type=&quot;3&quot; unique_id=&quot;10011&quot;&gt;&lt;property id=&quot;20148&quot; value=&quot;5&quot;/&gt;&lt;property id=&quot;20300&quot; value=&quot;Slide 9 - &amp;quot;Round 2                                        Implementation Assistance&amp;quot;&quot;/&gt;&lt;property id=&quot;20307&quot; value=&quot;539&quot;/&gt;&lt;/object&gt;&lt;object type=&quot;3&quot; unique_id=&quot;10012&quot;&gt;&lt;property id=&quot;20148&quot; value=&quot;5&quot;/&gt;&lt;property id=&quot;20300&quot; value=&quot;Slide 10 - &amp;quot;Round 3 Implementation Assistance&amp;quot;&quot;/&gt;&lt;property id=&quot;20307&quot; value=&quot;510&quot;/&gt;&lt;/object&gt;&lt;object type=&quot;3&quot; unique_id=&quot;10013&quot;&gt;&lt;property id=&quot;20148&quot; value=&quot;5&quot;/&gt;&lt;property id=&quot;20300&quot; value=&quot;Slide 11 - &amp;quot;Product Implementation Assistance Opportunities&amp;quot;&quot;/&gt;&lt;property id=&quot;20307&quot; value=&quot;511&quot;/&gt;&lt;/object&gt;&lt;object type=&quot;3&quot; unique_id=&quot;10014&quot;&gt;&lt;property id=&quot;20148&quot; value=&quot;5&quot;/&gt;&lt;property id=&quot;20300&quot; value=&quot;Slide 12 - &amp;quot;Implementation Assistance               Selection Criteria&amp;quot;&quot;/&gt;&lt;property id=&quot;20307&quot; value=&quot;512&quot;/&gt;&lt;/object&gt;&lt;object type=&quot;3&quot; unique_id=&quot;10015&quot;&gt;&lt;property id=&quot;20148&quot; value=&quot;5&quot;/&gt;&lt;property id=&quot;20300&quot; value=&quot;Slide 13 - &amp;quot;Using Existing Pavement in Place and Achieving Long Life (R23)&amp;quot;&quot;/&gt;&lt;property id=&quot;20307&quot; value=&quot;538&quot;/&gt;&lt;/object&gt;&lt;object type=&quot;3&quot; unique_id=&quot;10016&quot;&gt;&lt;property id=&quot;20148&quot; value=&quot;5&quot;/&gt;&lt;property id=&quot;20300&quot; value=&quot;Slide 14 - &amp;quot;R-23 Project Participants&amp;quot;&quot;/&gt;&lt;property id=&quot;20307&quot; value=&quot;545&quot;/&gt;&lt;/object&gt;&lt;object type=&quot;3&quot; unique_id=&quot;10017&quot;&gt;&lt;property id=&quot;20148&quot; value=&quot;5&quot;/&gt;&lt;property id=&quot;20300&quot; value=&quot;Slide 15 - &amp;quot;Contributing Agencies&amp;quot;&quot;/&gt;&lt;property id=&quot;20307&quot; value=&quot;546&quot;/&gt;&lt;/object&gt;&lt;object type=&quot;3&quot; unique_id=&quot;10018&quot;&gt;&lt;property id=&quot;20148&quot; value=&quot;5&quot;/&gt;&lt;property id=&quot;20300&quot; value=&quot;Slide 16 - &amp;quot;Contributing Industry&amp;quot;&quot;/&gt;&lt;property id=&quot;20307&quot; value=&quot;547&quot;/&gt;&lt;/object&gt;&lt;object type=&quot;3&quot; unique_id=&quot;10019&quot;&gt;&lt;property id=&quot;20148&quot; value=&quot;5&quot;/&gt;&lt;property id=&quot;20300&quot; value=&quot;Slide 17 - &amp;quot;Methodology&amp;quot;&quot;/&gt;&lt;property id=&quot;20307&quot; value=&quot;548&quot;/&gt;&lt;/object&gt;&lt;object type=&quot;3&quot; unique_id=&quot;10020&quot;&gt;&lt;property id=&quot;20148&quot; value=&quot;5&quot;/&gt;&lt;property id=&quot;20300&quot; value=&quot;Slide 18 - &amp;quot;Long Life Approaches&amp;quot;&quot;/&gt;&lt;property id=&quot;20307&quot; value=&quot;549&quot;/&gt;&lt;/object&gt;&lt;object type=&quot;3&quot; unique_id=&quot;10021&quot;&gt;&lt;property id=&quot;20148&quot; value=&quot;5&quot;/&gt;&lt;property id=&quot;20300&quot; value=&quot;Slide 19 - &amp;quot;Precast options from R-05&amp;quot;&quot;/&gt;&lt;property id=&quot;20307&quot; value=&quot;589&quot;/&gt;&lt;/object&gt;&lt;object type=&quot;3&quot; unique_id=&quot;10022&quot;&gt;&lt;property id=&quot;20148&quot; value=&quot;5&quot;/&gt;&lt;property id=&quot;20300&quot; value=&quot;Slide 20 - &amp;quot;Composite options from R-21&amp;quot;&quot;/&gt;&lt;property id=&quot;20307&quot; value=&quot;590&quot;/&gt;&lt;/object&gt;&lt;object type=&quot;3&quot; unique_id=&quot;10023&quot;&gt;&lt;property id=&quot;20148&quot; value=&quot;5&quot;/&gt;&lt;property id=&quot;20300&quot; value=&quot;Slide 21 - &amp;quot;R-23 Products&amp;quot;&quot;/&gt;&lt;property id=&quot;20307&quot; value=&quot;550&quot;/&gt;&lt;/object&gt;&lt;object type=&quot;3&quot; unique_id=&quot;10024&quot;&gt;&lt;property id=&quot;20148&quot; value=&quot;5&quot;/&gt;&lt;property id=&quot;20300&quot; value=&quot;Slide 22 - &amp;quot;R-23 Products: How it works&amp;quot;&quot;/&gt;&lt;property id=&quot;20307&quot; value=&quot;551&quot;/&gt;&lt;/object&gt;&lt;object type=&quot;3&quot; unique_id=&quot;10025&quot;&gt;&lt;property id=&quot;20148&quot; value=&quot;5&quot;/&gt;&lt;property id=&quot;20300&quot; value=&quot;Slide 23 - &amp;quot;Benefits&amp;quot;&quot;/&gt;&lt;property id=&quot;20307&quot; value=&quot;585&quot;/&gt;&lt;/object&gt;&lt;object type=&quot;3&quot; unique_id=&quot;10026&quot;&gt;&lt;property id=&quot;20148&quot; value=&quot;5&quot;/&gt;&lt;property id=&quot;20300&quot; value=&quot;Slide 24 - &amp;quot;Decision Matrix: Multiple Selection Tables&amp;quot;&quot;/&gt;&lt;property id=&quot;20307&quot; value=&quot;552&quot;/&gt;&lt;/object&gt;&lt;object type=&quot;3&quot; unique_id=&quot;10027&quot;&gt;&lt;property id=&quot;20148&quot; value=&quot;5&quot;/&gt;&lt;property id=&quot;20300&quot; value=&quot;Slide 25 - &amp;quot;Decision Matrix: Design Tables&amp;quot;&quot;/&gt;&lt;property id=&quot;20307&quot; value=&quot;553&quot;/&gt;&lt;/object&gt;&lt;object type=&quot;3&quot; unique_id=&quot;10028&quot;&gt;&lt;property id=&quot;20148&quot; value=&quot;5&quot;/&gt;&lt;property id=&quot;20300&quot; value=&quot;Slide 26 - &amp;quot;rePave Scoping Tool (Interactive Program)&amp;quot;&quot;/&gt;&lt;property id=&quot;20307&quot; value=&quot;554&quot;/&gt;&lt;/object&gt;&lt;object type=&quot;3&quot; unique_id=&quot;10029&quot;&gt;&lt;property id=&quot;20148&quot; value=&quot;5&quot;/&gt;&lt;property id=&quot;20300&quot; value=&quot;Slide 27&quot;/&gt;&lt;property id=&quot;20307&quot; value=&quot;555&quot;/&gt;&lt;/object&gt;&lt;object type=&quot;3&quot; unique_id=&quot;10030&quot;&gt;&lt;property id=&quot;20148&quot; value=&quot;5&quot;/&gt;&lt;property id=&quot;20300&quot; value=&quot;Slide 28 - &amp;quot;Step 2: Existing Section&amp;quot;&quot;/&gt;&lt;property id=&quot;20307&quot; value=&quot;556&quot;/&gt;&lt;/object&gt;&lt;object type=&quot;3&quot; unique_id=&quot;10031&quot;&gt;&lt;property id=&quot;20148&quot; value=&quot;5&quot;/&gt;&lt;property id=&quot;20300&quot; value=&quot;Slide 29 - &amp;quot;Step 3: Future Section&amp;quot;&quot;/&gt;&lt;property id=&quot;20307&quot; value=&quot;557&quot;/&gt;&lt;/object&gt;&lt;object type=&quot;3&quot; unique_id=&quot;10032&quot;&gt;&lt;property id=&quot;20148&quot; value=&quot;5&quot;/&gt;&lt;property id=&quot;20300&quot; value=&quot;Slide 30 - &amp;quot;Step 4: Existing Distress&amp;quot;&quot;/&gt;&lt;property id=&quot;20307&quot; value=&quot;558&quot;/&gt;&lt;/object&gt;&lt;object type=&quot;3&quot; unique_id=&quot;10033&quot;&gt;&lt;property id=&quot;20148&quot; value=&quot;5&quot;/&gt;&lt;property id=&quot;20300&quot; value=&quot;Slide 31 - &amp;quot;Step 5: Renewal Options&amp;quot;&quot;/&gt;&lt;property id=&quot;20307&quot; value=&quot;559&quot;/&gt;&lt;/object&gt;&lt;object type=&quot;3&quot; unique_id=&quot;10034&quot;&gt;&lt;property id=&quot;20148&quot; value=&quot;5&quot;/&gt;&lt;property id=&quot;20300&quot; value=&quot;Slide 32 - &amp;quot;Step 6: Summary&amp;quot;&quot;/&gt;&lt;property id=&quot;20307&quot; value=&quot;560&quot;/&gt;&lt;/object&gt;&lt;object type=&quot;3&quot; unique_id=&quot;10035&quot;&gt;&lt;property id=&quot;20148&quot; value=&quot;5&quot;/&gt;&lt;property id=&quot;20300&quot; value=&quot;Slide 33 - &amp;quot;Coming enhancements: Organize and Share&amp;quot;&quot;/&gt;&lt;property id=&quot;20307&quot; value=&quot;587&quot;/&gt;&lt;/object&gt;&lt;object type=&quot;3&quot; unique_id=&quot;10036&quot;&gt;&lt;property id=&quot;20148&quot; value=&quot;5&quot;/&gt;&lt;property id=&quot;20300&quot; value=&quot;Slide 34 - &amp;quot;Coming enhancements: Comparison feature&amp;quot;&quot;/&gt;&lt;property id=&quot;20307&quot; value=&quot;588&quot;/&gt;&lt;/object&gt;&lt;object type=&quot;3&quot; unique_id=&quot;10037&quot;&gt;&lt;property id=&quot;20148&quot; value=&quot;5&quot;/&gt;&lt;property id=&quot;20300&quot; value=&quot;Slide 35 - &amp;quot;Resources to Enhance Use of  Design Guidelines&amp;quot;&quot;/&gt;&lt;property id=&quot;20307&quot; value=&quot;561&quot;/&gt;&lt;/object&gt;&lt;object type=&quot;3&quot; unique_id=&quot;10038&quot;&gt;&lt;property id=&quot;20148&quot; value=&quot;5&quot;/&gt;&lt;property id=&quot;20300&quot; value=&quot;Slide 36 - &amp;quot;Project Assessment Manual:  Topics&amp;quot;&quot;/&gt;&lt;property id=&quot;20307&quot; value=&quot;562&quot;/&gt;&lt;/object&gt;&lt;object type=&quot;3&quot; unique_id=&quot;10039&quot;&gt;&lt;property id=&quot;20148&quot; value=&quot;5&quot;/&gt;&lt;property id=&quot;20300&quot; value=&quot;Slide 37 - &amp;quot;Construction Productivity and  Traffic Impacts&amp;quot;&quot;/&gt;&lt;property id=&quot;20307&quot; value=&quot;563&quot;/&gt;&lt;/object&gt;&lt;object type=&quot;3&quot; unique_id=&quot;10040&quot;&gt;&lt;property id=&quot;20148&quot; value=&quot;5&quot;/&gt;&lt;property id=&quot;20300&quot; value=&quot;Slide 38 - &amp;quot;Construction Productivity and  Traffic Impacts&amp;quot;&quot;/&gt;&lt;property id=&quot;20307&quot; value=&quot;564&quot;/&gt;&lt;/object&gt;&lt;object type=&quot;3&quot; unique_id=&quot;10041&quot;&gt;&lt;property id=&quot;20148&quot; value=&quot;5&quot;/&gt;&lt;property id=&quot;20300&quot; value=&quot;Slide 39 - &amp;quot;Best Practices&amp;quot;&quot;/&gt;&lt;property id=&quot;20307&quot; value=&quot;565&quot;/&gt;&lt;/object&gt;&lt;object type=&quot;3&quot; unique_id=&quot;10042&quot;&gt;&lt;property id=&quot;20148&quot; value=&quot;5&quot;/&gt;&lt;property id=&quot;20300&quot; value=&quot;Slide 40 - &amp;quot;Flexible Best Practices: Strategies &amp;quot;&quot;/&gt;&lt;property id=&quot;20307&quot; value=&quot;566&quot;/&gt;&lt;/object&gt;&lt;object type=&quot;3&quot; unique_id=&quot;10043&quot;&gt;&lt;property id=&quot;20148&quot; value=&quot;5&quot;/&gt;&lt;property id=&quot;20300&quot; value=&quot;Slide 41 - &amp;quot;HMA Overlays over Existing HMA Pavements&amp;quot;&quot;/&gt;&lt;property id=&quot;20307&quot; value=&quot;567&quot;/&gt;&lt;/object&gt;&lt;object type=&quot;3&quot; unique_id=&quot;10044&quot;&gt;&lt;property id=&quot;20148&quot; value=&quot;5&quot;/&gt;&lt;property id=&quot;20300&quot; value=&quot;Slide 42&quot;/&gt;&lt;property id=&quot;20307&quot; value=&quot;568&quot;/&gt;&lt;/object&gt;&lt;object type=&quot;3&quot; unique_id=&quot;10045&quot;&gt;&lt;property id=&quot;20148&quot; value=&quot;5&quot;/&gt;&lt;property id=&quot;20300&quot; value=&quot;Slide 43 - &amp;quot;HMA over Existing HMA  Illustration of Good and Poor Tack&amp;quot;&quot;/&gt;&lt;property id=&quot;20307&quot; value=&quot;569&quot;/&gt;&lt;/object&gt;&lt;object type=&quot;3&quot; unique_id=&quot;10046&quot;&gt;&lt;property id=&quot;20148&quot; value=&quot;5&quot;/&gt;&lt;property id=&quot;20300&quot; value=&quot;Slide 44&quot;/&gt;&lt;property id=&quot;20307&quot; value=&quot;577&quot;/&gt;&lt;/object&gt;&lt;object type=&quot;3&quot; unique_id=&quot;10047&quot;&gt;&lt;property id=&quot;20148&quot; value=&quot;5&quot;/&gt;&lt;property id=&quot;20300&quot; value=&quot;Slide 45&quot;/&gt;&lt;property id=&quot;20307&quot; value=&quot;579&quot;/&gt;&lt;/object&gt;&lt;object type=&quot;3&quot; unique_id=&quot;10048&quot;&gt;&lt;property id=&quot;20148&quot; value=&quot;5&quot;/&gt;&lt;property id=&quot;20300&quot; value=&quot;Slide 46 - &amp;quot;HMA Construction: Quality Control&amp;quot;&quot;/&gt;&lt;property id=&quot;20307&quot; value=&quot;578&quot;/&gt;&lt;/object&gt;&lt;object type=&quot;3&quot; unique_id=&quot;10049&quot;&gt;&lt;property id=&quot;20148&quot; value=&quot;5&quot;/&gt;&lt;property id=&quot;20300&quot; value=&quot;Slide 47 - &amp;quot;Rigid Best Practices: Strategies&amp;quot;&quot;/&gt;&lt;property id=&quot;20307&quot; value=&quot;572&quot;/&gt;&lt;/object&gt;&lt;object type=&quot;3&quot; unique_id=&quot;10050&quot;&gt;&lt;property id=&quot;20148&quot; value=&quot;5&quot;/&gt;&lt;property id=&quot;20300&quot; value=&quot;Slide 48 - &amp;quot;Rigid Best Practices: Details &amp;quot;&quot;/&gt;&lt;property id=&quot;20307&quot; value=&quot;573&quot;/&gt;&lt;/object&gt;&lt;object type=&quot;3&quot; unique_id=&quot;10051&quot;&gt;&lt;property id=&quot;20148&quot; value=&quot;5&quot;/&gt;&lt;property id=&quot;20300&quot; value=&quot;Slide 49 - &amp;quot;Rigid Best Practices: Details&amp;quot;&quot;/&gt;&lt;property id=&quot;20307&quot; value=&quot;574&quot;/&gt;&lt;/object&gt;&lt;object type=&quot;3&quot; unique_id=&quot;10052&quot;&gt;&lt;property id=&quot;20148&quot; value=&quot;5&quot;/&gt;&lt;property id=&quot;20300&quot; value=&quot;Slide 50 - &amp;quot;Summary: UBO of Concrete Pavements and Specifications&amp;quot;&quot;/&gt;&lt;property id=&quot;20307&quot; value=&quot;575&quot;/&gt;&lt;/object&gt;&lt;object type=&quot;3&quot; unique_id=&quot;10053&quot;&gt;&lt;property id=&quot;20148&quot; value=&quot;5&quot;/&gt;&lt;property id=&quot;20300&quot; value=&quot;Slide 51 - &amp;quot;Guide Specifications&amp;quot;&quot;/&gt;&lt;property id=&quot;20307&quot; value=&quot;576&quot;/&gt;&lt;/object&gt;&lt;object type=&quot;3&quot; unique_id=&quot;10054&quot;&gt;&lt;property id=&quot;20148&quot; value=&quot;5&quot;/&gt;&lt;property id=&quot;20300&quot; value=&quot;Slide 52 - &amp;quot;Recommended R23 Specification Elements AASHTO Section 404 Tack Coat&amp;quot;&quot;/&gt;&lt;property id=&quot;20307&quot; value=&quot;571&quot;/&gt;&lt;/object&gt;&lt;object type=&quot;3&quot; unique_id=&quot;10055&quot;&gt;&lt;property id=&quot;20148&quot; value=&quot;5&quot;/&gt;&lt;property id=&quot;20300&quot; value=&quot;Slide 53 - &amp;quot;R-23 Early Use Case:  WSDOT&amp;quot;&quot;/&gt;&lt;property id=&quot;20307&quot; value=&quot;586&quot;/&gt;&lt;/object&gt;&lt;object type=&quot;3&quot; unique_id=&quot;10056&quot;&gt;&lt;property id=&quot;20148&quot; value=&quot;5&quot;/&gt;&lt;property id=&quot;20300&quot; value=&quot;Slide 54 - &amp;quot;State of the Practice Value: WSDOT&amp;quot;&quot;/&gt;&lt;property id=&quot;20307&quot; value=&quot;570&quot;/&gt;&lt;/object&gt;&lt;object type=&quot;3&quot; unique_id=&quot;10057&quot;&gt;&lt;property id=&quot;20148&quot; value=&quot;5&quot;/&gt;&lt;property id=&quot;20300&quot; value=&quot;Slide 55 - &amp;quot;Access all the products at:&amp;quot;&quot;/&gt;&lt;property id=&quot;20307&quot; value=&quot;584&quot;/&gt;&lt;/object&gt;&lt;object type=&quot;3&quot; unique_id=&quot;10058&quot;&gt;&lt;property id=&quot;20148&quot; value=&quot;5&quot;/&gt;&lt;property id=&quot;20300&quot; value=&quot;Slide 56 - &amp;quot;Implementation Strategies&amp;quot;&quot;/&gt;&lt;property id=&quot;20307&quot; value=&quot;528&quot;/&gt;&lt;/object&gt;&lt;object type=&quot;3&quot; unique_id=&quot;10059&quot;&gt;&lt;property id=&quot;20148&quot; value=&quot;5&quot;/&gt;&lt;property id=&quot;20300&quot; value=&quot;Slide 57 - &amp;quot;Assistance Opportunities&amp;quot;&quot;/&gt;&lt;property id=&quot;20307&quot; value=&quot;529&quot;/&gt;&lt;/object&gt;&lt;object type=&quot;3&quot; unique_id=&quot;10060&quot;&gt;&lt;property id=&quot;20148&quot; value=&quot;5&quot;/&gt;&lt;property id=&quot;20300&quot; value=&quot;Slide 58 - &amp;quot;Recipient Requirements&amp;quot;&quot;/&gt;&lt;property id=&quot;20307&quot; value=&quot;531&quot;/&gt;&lt;/object&gt;&lt;object type=&quot;3&quot; unique_id=&quot;10061&quot;&gt;&lt;property id=&quot;20148&quot; value=&quot;5&quot;/&gt;&lt;property id=&quot;20300&quot; value=&quot;Slide 59 - &amp;quot;Application Tips&amp;quot;&quot;/&gt;&lt;property id=&quot;20307&quot; value=&quot;532&quot;/&gt;&lt;/object&gt;&lt;object type=&quot;3&quot; unique_id=&quot;10062&quot;&gt;&lt;property id=&quot;20148&quot; value=&quot;5&quot;/&gt;&lt;property id=&quot;20300&quot; value=&quot;Slide 60 - &amp;quot;Round 3 Implementation  Assistance Schedule&amp;quot;&quot;/&gt;&lt;property id=&quot;20307&quot; value=&quot;542&quot;/&gt;&lt;/object&gt;&lt;object type=&quot;3&quot; unique_id=&quot;10063&quot;&gt;&lt;property id=&quot;20148&quot; value=&quot;5&quot;/&gt;&lt;property id=&quot;20300&quot; value=&quot;Slide 61 - &amp;quot;Additional Resources&amp;quot;&quot;/&gt;&lt;property id=&quot;20307&quot; value=&quot;514&quot;/&gt;&lt;/object&gt;&lt;object type=&quot;3&quot; unique_id=&quot;10064&quot;&gt;&lt;property id=&quot;20148&quot; value=&quot;5&quot;/&gt;&lt;property id=&quot;20300&quot; value=&quot;Slide 62 - &amp;quot;GoSHRP2 on the Web&amp;quot;&quot;/&gt;&lt;property id=&quot;20307&quot; value=&quot;515&quot;/&gt;&lt;/object&gt;&lt;object type=&quot;3&quot; unique_id=&quot;10065&quot;&gt;&lt;property id=&quot;20148&quot; value=&quot;5&quot;/&gt;&lt;property id=&quot;20300&quot; value=&quot;Slide 63 - &amp;quot;2014: Full Steam Ahead&amp;quot;&quot;/&gt;&lt;property id=&quot;20307&quot; value=&quot;540&quot;/&gt;&lt;/object&gt;&lt;object type=&quot;3&quot; unique_id=&quot;10066&quot;&gt;&lt;property id=&quot;20148&quot; value=&quot;5&quot;/&gt;&lt;property id=&quot;20300&quot; value=&quot;Slide 64 - &amp;quot;Questions?&amp;quot;&quot;/&gt;&lt;property id=&quot;20307&quot; value=&quot;501&quot;/&gt;&lt;/object&gt;&lt;/object&gt;&lt;object type=&quot;8&quot; unique_id=&quot;10132&quot;&gt;&lt;/object&gt;&lt;/object&gt;&lt;/database&gt;"/>
  <p:tag name="MMPROD_NEXTUNIQUEID" val="10009"/>
  <p:tag name="ARTICULATE_PROJECT_OPEN" val="0"/>
  <p:tag name="SECTOMILLISECCONVERTED" val="1"/>
</p:tagLst>
</file>

<file path=ppt/theme/theme1.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FF6F7467BF2BB4E81AE1A49DAEFE632" ma:contentTypeVersion="1" ma:contentTypeDescription="Create a new document." ma:contentTypeScope="" ma:versionID="5ad88b801fd9e6be6d4163d526c19a86">
  <xsd:schema xmlns:xsd="http://www.w3.org/2001/XMLSchema" xmlns:xs="http://www.w3.org/2001/XMLSchema" xmlns:p="http://schemas.microsoft.com/office/2006/metadata/properties" xmlns:ns1="http://schemas.microsoft.com/sharepoint/v3" targetNamespace="http://schemas.microsoft.com/office/2006/metadata/properties" ma:root="true" ma:fieldsID="7eb741f30fcdd1d6053161891e090454"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9AE4B3EF-2064-4721-89A0-1CC137DD7189}"/>
</file>

<file path=customXml/itemProps2.xml><?xml version="1.0" encoding="utf-8"?>
<ds:datastoreItem xmlns:ds="http://schemas.openxmlformats.org/officeDocument/2006/customXml" ds:itemID="{640FB1B6-2148-4AE3-96AC-4C2E3BD2477B}"/>
</file>

<file path=customXml/itemProps3.xml><?xml version="1.0" encoding="utf-8"?>
<ds:datastoreItem xmlns:ds="http://schemas.openxmlformats.org/officeDocument/2006/customXml" ds:itemID="{83844AF3-610C-4B8B-AEAB-E7708BC0BF26}"/>
</file>

<file path=docProps/app.xml><?xml version="1.0" encoding="utf-8"?>
<Properties xmlns="http://schemas.openxmlformats.org/officeDocument/2006/extended-properties" xmlns:vt="http://schemas.openxmlformats.org/officeDocument/2006/docPropsVTypes">
  <Template/>
  <TotalTime>22712</TotalTime>
  <Words>1697</Words>
  <Application>Microsoft Office PowerPoint</Application>
  <PresentationFormat>On-screen Show (4:3)</PresentationFormat>
  <Paragraphs>184</Paragraphs>
  <Slides>15</Slides>
  <Notes>15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15</vt:i4>
      </vt:variant>
    </vt:vector>
  </HeadingPairs>
  <TitlesOfParts>
    <vt:vector size="24" baseType="lpstr">
      <vt:lpstr>MS PGothic</vt:lpstr>
      <vt:lpstr>MS PGothic</vt:lpstr>
      <vt:lpstr>Arial</vt:lpstr>
      <vt:lpstr>Calibri</vt:lpstr>
      <vt:lpstr>Franklin Gothic Medium Cond</vt:lpstr>
      <vt:lpstr>FranklinGotMdITC</vt:lpstr>
      <vt:lpstr>Wingdings</vt:lpstr>
      <vt:lpstr>2_Default Design</vt:lpstr>
      <vt:lpstr>Default Design</vt:lpstr>
      <vt:lpstr>PowerPoint Presentation</vt:lpstr>
      <vt:lpstr>Why Pavement Renewal?</vt:lpstr>
      <vt:lpstr>What Does The Public Expect? </vt:lpstr>
      <vt:lpstr>What Do Transportation  Agencies Need?</vt:lpstr>
      <vt:lpstr>Pavement Renewal Solutions</vt:lpstr>
      <vt:lpstr>SHRP2 Research</vt:lpstr>
      <vt:lpstr>Pavement Renewal Solutions</vt:lpstr>
      <vt:lpstr>What’s Provided?</vt:lpstr>
      <vt:lpstr>rePave Scoping Tool</vt:lpstr>
      <vt:lpstr>Pavement Renewal Solutions at Work in the States</vt:lpstr>
      <vt:lpstr>Value in Using Pavement Renewal Solutions: WSDOT</vt:lpstr>
      <vt:lpstr>Pavement Renewal Solutions at Work in the States</vt:lpstr>
      <vt:lpstr>How to Get Started Using Pavement Renewal Solutions</vt:lpstr>
      <vt:lpstr>Access all the products at:</vt:lpstr>
      <vt:lpstr>Available Support</vt:lpstr>
    </vt:vector>
  </TitlesOfParts>
  <Manager/>
  <Company>FHWA</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Implementation Strategies</dc:title>
  <dc:subject/>
  <dc:creator>End-User</dc:creator>
  <cp:keywords/>
  <dc:description/>
  <cp:lastModifiedBy>Appel, Sherry/DCA</cp:lastModifiedBy>
  <cp:revision>1069</cp:revision>
  <cp:lastPrinted>2015-05-20T21:39:36Z</cp:lastPrinted>
  <dcterms:created xsi:type="dcterms:W3CDTF">2010-03-08T17:40:08Z</dcterms:created>
  <dcterms:modified xsi:type="dcterms:W3CDTF">2015-06-22T19:46:15Z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0x0101008FF6F7467BF2BB4E81AE1A49DAEFE632</vt:lpwstr>
  </property>
</Properties>
</file>