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8"/>
  </p:notesMasterIdLst>
  <p:handoutMasterIdLst>
    <p:handoutMasterId r:id="rId29"/>
  </p:handoutMasterIdLst>
  <p:sldIdLst>
    <p:sldId id="347" r:id="rId5"/>
    <p:sldId id="430" r:id="rId6"/>
    <p:sldId id="394" r:id="rId7"/>
    <p:sldId id="446" r:id="rId8"/>
    <p:sldId id="431" r:id="rId9"/>
    <p:sldId id="415" r:id="rId10"/>
    <p:sldId id="447" r:id="rId11"/>
    <p:sldId id="432" r:id="rId12"/>
    <p:sldId id="434" r:id="rId13"/>
    <p:sldId id="435" r:id="rId14"/>
    <p:sldId id="436" r:id="rId15"/>
    <p:sldId id="448" r:id="rId16"/>
    <p:sldId id="449" r:id="rId17"/>
    <p:sldId id="450" r:id="rId18"/>
    <p:sldId id="451" r:id="rId19"/>
    <p:sldId id="452" r:id="rId20"/>
    <p:sldId id="453" r:id="rId21"/>
    <p:sldId id="454" r:id="rId22"/>
    <p:sldId id="455" r:id="rId23"/>
    <p:sldId id="443" r:id="rId24"/>
    <p:sldId id="456" r:id="rId25"/>
    <p:sldId id="444" r:id="rId26"/>
    <p:sldId id="445" r:id="rId27"/>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ie Butts" initials="LB" lastIdx="2" clrIdx="0"/>
  <p:cmAuthor id="1" name="Irwin, Benjamin CTR (VOLPE)" initials="IBC(" lastIdx="2" clrIdx="1"/>
  <p:cmAuthor id="2" name="Irwin, Benjamin CTR (VOLPE)" initials="BI"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368B"/>
    <a:srgbClr val="758AE1"/>
    <a:srgbClr val="95B3D7"/>
    <a:srgbClr val="C0504D"/>
    <a:srgbClr val="E94D33"/>
    <a:srgbClr val="F79646"/>
    <a:srgbClr val="8064A2"/>
    <a:srgbClr val="4B7BE7"/>
    <a:srgbClr val="4F81BD"/>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1" autoAdjust="0"/>
    <p:restoredTop sz="81883" autoAdjust="0"/>
  </p:normalViewPr>
  <p:slideViewPr>
    <p:cSldViewPr>
      <p:cViewPr>
        <p:scale>
          <a:sx n="62" d="100"/>
          <a:sy n="62" d="100"/>
        </p:scale>
        <p:origin x="-1506" y="-66"/>
      </p:cViewPr>
      <p:guideLst>
        <p:guide orient="horz" pos="2160"/>
        <p:guide pos="2880"/>
      </p:guideLst>
    </p:cSldViewPr>
  </p:slideViewPr>
  <p:notesTextViewPr>
    <p:cViewPr>
      <p:scale>
        <a:sx n="100" d="100"/>
        <a:sy n="100" d="100"/>
      </p:scale>
      <p:origin x="0" y="0"/>
    </p:cViewPr>
  </p:notesTextViewPr>
  <p:sorterViewPr>
    <p:cViewPr>
      <p:scale>
        <a:sx n="190" d="100"/>
        <a:sy n="190" d="100"/>
      </p:scale>
      <p:origin x="0" y="1956"/>
    </p:cViewPr>
  </p:sorterViewPr>
  <p:notesViewPr>
    <p:cSldViewPr>
      <p:cViewPr>
        <p:scale>
          <a:sx n="88" d="100"/>
          <a:sy n="88" d="100"/>
        </p:scale>
        <p:origin x="-3078" y="7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103692-169D-4F0E-8CD9-CF4C183402F0}" type="doc">
      <dgm:prSet loTypeId="urn:microsoft.com/office/officeart/2005/8/layout/hProcess9" loCatId="process" qsTypeId="urn:microsoft.com/office/officeart/2005/8/quickstyle/simple1" qsCatId="simple" csTypeId="urn:microsoft.com/office/officeart/2005/8/colors/accent6_2" csCatId="accent6" phldr="1"/>
      <dgm:spPr/>
    </dgm:pt>
    <dgm:pt modelId="{14143158-18B5-46C1-B015-2A43159C93A4}">
      <dgm:prSet phldrT="[Text]" custT="1"/>
      <dgm:spPr/>
      <dgm:t>
        <a:bodyPr/>
        <a:lstStyle/>
        <a:p>
          <a:r>
            <a:rPr lang="en-US" sz="1400" dirty="0" smtClean="0"/>
            <a:t>Research responds to known transportation challenges</a:t>
          </a:r>
          <a:endParaRPr lang="en-US" sz="1400" dirty="0"/>
        </a:p>
      </dgm:t>
    </dgm:pt>
    <dgm:pt modelId="{051C8426-EA16-44AB-83E4-D481CC4C64FD}" type="parTrans" cxnId="{EDC8EA2D-5A1D-4256-B249-305E5B8B3B59}">
      <dgm:prSet/>
      <dgm:spPr/>
      <dgm:t>
        <a:bodyPr/>
        <a:lstStyle/>
        <a:p>
          <a:endParaRPr lang="en-US"/>
        </a:p>
      </dgm:t>
    </dgm:pt>
    <dgm:pt modelId="{DECDE5E9-0B6D-4C57-AB58-66007D5C5595}" type="sibTrans" cxnId="{EDC8EA2D-5A1D-4256-B249-305E5B8B3B59}">
      <dgm:prSet/>
      <dgm:spPr/>
      <dgm:t>
        <a:bodyPr/>
        <a:lstStyle/>
        <a:p>
          <a:endParaRPr lang="en-US"/>
        </a:p>
      </dgm:t>
    </dgm:pt>
    <dgm:pt modelId="{9E690C14-80CB-4A2A-92D5-363FADC72293}">
      <dgm:prSet phldrT="[Text]" custT="1"/>
      <dgm:spPr/>
      <dgm:t>
        <a:bodyPr/>
        <a:lstStyle/>
        <a:p>
          <a:r>
            <a:rPr lang="en-US" sz="1400" b="0" smtClean="0"/>
            <a:t>A research product emerges and is </a:t>
          </a:r>
          <a:r>
            <a:rPr lang="en-US" sz="1400" b="0" strike="noStrike" smtClean="0"/>
            <a:t>refined </a:t>
          </a:r>
          <a:r>
            <a:rPr lang="en-US" sz="1400" b="0" smtClean="0"/>
            <a:t>through pilots and </a:t>
          </a:r>
          <a:r>
            <a:rPr lang="en-US" sz="1400" smtClean="0"/>
            <a:t>other activities</a:t>
          </a:r>
          <a:endParaRPr lang="en-US" sz="1400" dirty="0"/>
        </a:p>
      </dgm:t>
    </dgm:pt>
    <dgm:pt modelId="{B3ACCD4A-F969-403A-B78F-3EB2A0E81408}" type="parTrans" cxnId="{53DDC1C0-042A-4573-ABEB-5F0B6B1B3BA7}">
      <dgm:prSet/>
      <dgm:spPr/>
      <dgm:t>
        <a:bodyPr/>
        <a:lstStyle/>
        <a:p>
          <a:endParaRPr lang="en-US"/>
        </a:p>
      </dgm:t>
    </dgm:pt>
    <dgm:pt modelId="{20F919DB-355C-4D1D-84C9-1896B235C4C9}" type="sibTrans" cxnId="{53DDC1C0-042A-4573-ABEB-5F0B6B1B3BA7}">
      <dgm:prSet/>
      <dgm:spPr/>
      <dgm:t>
        <a:bodyPr/>
        <a:lstStyle/>
        <a:p>
          <a:endParaRPr lang="en-US"/>
        </a:p>
      </dgm:t>
    </dgm:pt>
    <dgm:pt modelId="{57A739FC-3ED7-4BB3-AE8A-C9FAD3D51DC7}">
      <dgm:prSet phldrT="[Text]" custT="1"/>
      <dgm:spPr/>
      <dgm:t>
        <a:bodyPr/>
        <a:lstStyle/>
        <a:p>
          <a:r>
            <a:rPr lang="en-US" sz="1400" smtClean="0"/>
            <a:t>Potential implementation explored through </a:t>
          </a:r>
          <a:r>
            <a:rPr lang="en-US" sz="1400" baseline="0" smtClean="0"/>
            <a:t>knowledge</a:t>
          </a:r>
          <a:r>
            <a:rPr lang="en-US" sz="1400" smtClean="0"/>
            <a:t> transfer</a:t>
          </a:r>
          <a:endParaRPr lang="en-US" sz="1400" dirty="0"/>
        </a:p>
      </dgm:t>
    </dgm:pt>
    <dgm:pt modelId="{2E45144D-B581-4397-ADAE-0C42AB347AE5}" type="parTrans" cxnId="{A5C2B023-2C41-4302-8884-49892C721593}">
      <dgm:prSet/>
      <dgm:spPr/>
      <dgm:t>
        <a:bodyPr/>
        <a:lstStyle/>
        <a:p>
          <a:endParaRPr lang="en-US"/>
        </a:p>
      </dgm:t>
    </dgm:pt>
    <dgm:pt modelId="{2E7FFE54-3134-4839-9C4B-2C7B2C4B373C}" type="sibTrans" cxnId="{A5C2B023-2C41-4302-8884-49892C721593}">
      <dgm:prSet/>
      <dgm:spPr/>
      <dgm:t>
        <a:bodyPr/>
        <a:lstStyle/>
        <a:p>
          <a:endParaRPr lang="en-US"/>
        </a:p>
      </dgm:t>
    </dgm:pt>
    <dgm:pt modelId="{981ECA35-3695-4A5A-B57B-661A2E8BC0A1}">
      <dgm:prSet custT="1"/>
      <dgm:spPr/>
      <dgm:t>
        <a:bodyPr/>
        <a:lstStyle/>
        <a:p>
          <a:r>
            <a:rPr lang="en-US" sz="1400" baseline="0" smtClean="0"/>
            <a:t>Partner agencies select, prioritize, and prepare product for implementation</a:t>
          </a:r>
          <a:endParaRPr lang="en-US" sz="1400" baseline="0" dirty="0"/>
        </a:p>
      </dgm:t>
    </dgm:pt>
    <dgm:pt modelId="{E04998F2-D3F8-4CF5-8F2B-E3B0C0EC7617}" type="parTrans" cxnId="{799A206F-5874-4153-8B19-33467733BD65}">
      <dgm:prSet/>
      <dgm:spPr/>
      <dgm:t>
        <a:bodyPr/>
        <a:lstStyle/>
        <a:p>
          <a:endParaRPr lang="en-US"/>
        </a:p>
      </dgm:t>
    </dgm:pt>
    <dgm:pt modelId="{CDFF8BBF-80D7-42DB-A823-01309B8A22F8}" type="sibTrans" cxnId="{799A206F-5874-4153-8B19-33467733BD65}">
      <dgm:prSet/>
      <dgm:spPr/>
      <dgm:t>
        <a:bodyPr/>
        <a:lstStyle/>
        <a:p>
          <a:endParaRPr lang="en-US"/>
        </a:p>
      </dgm:t>
    </dgm:pt>
    <dgm:pt modelId="{E5DF3B25-BF91-4BB3-AA81-006D32FFF969}">
      <dgm:prSet custT="1"/>
      <dgm:spPr/>
      <dgm:t>
        <a:bodyPr/>
        <a:lstStyle/>
        <a:p>
          <a:r>
            <a:rPr lang="en-US" sz="1400" baseline="0" smtClean="0"/>
            <a:t>Product is marketed to users and integrated into standard practice</a:t>
          </a:r>
          <a:endParaRPr lang="en-US" sz="1400" baseline="0" dirty="0"/>
        </a:p>
      </dgm:t>
    </dgm:pt>
    <dgm:pt modelId="{8407D167-A698-4292-A3A6-A40EAC55CCEB}" type="parTrans" cxnId="{8685AE75-75D1-4806-BF4B-B8DBFAC3D5F1}">
      <dgm:prSet/>
      <dgm:spPr/>
      <dgm:t>
        <a:bodyPr/>
        <a:lstStyle/>
        <a:p>
          <a:endParaRPr lang="en-US"/>
        </a:p>
      </dgm:t>
    </dgm:pt>
    <dgm:pt modelId="{A94BFB39-7649-4A0F-BF8A-0D140B806439}" type="sibTrans" cxnId="{8685AE75-75D1-4806-BF4B-B8DBFAC3D5F1}">
      <dgm:prSet/>
      <dgm:spPr/>
      <dgm:t>
        <a:bodyPr/>
        <a:lstStyle/>
        <a:p>
          <a:endParaRPr lang="en-US"/>
        </a:p>
      </dgm:t>
    </dgm:pt>
    <dgm:pt modelId="{C47C2466-8665-41DF-91FA-509B50904AE4}" type="pres">
      <dgm:prSet presAssocID="{62103692-169D-4F0E-8CD9-CF4C183402F0}" presName="CompostProcess" presStyleCnt="0">
        <dgm:presLayoutVars>
          <dgm:dir/>
          <dgm:resizeHandles val="exact"/>
        </dgm:presLayoutVars>
      </dgm:prSet>
      <dgm:spPr/>
    </dgm:pt>
    <dgm:pt modelId="{1BCA2C6B-D928-486F-A269-A79A91CC2DFE}" type="pres">
      <dgm:prSet presAssocID="{62103692-169D-4F0E-8CD9-CF4C183402F0}" presName="arrow" presStyleLbl="bgShp" presStyleIdx="0" presStyleCnt="1" custScaleX="111562" custScaleY="62193" custLinFactNeighborX="0" custLinFactNeighborY="-5364"/>
      <dgm:spPr/>
      <dgm:t>
        <a:bodyPr/>
        <a:lstStyle/>
        <a:p>
          <a:endParaRPr lang="en-US"/>
        </a:p>
      </dgm:t>
    </dgm:pt>
    <dgm:pt modelId="{DA544FB7-C6C9-4A32-A062-54DEBCEA5EAC}" type="pres">
      <dgm:prSet presAssocID="{62103692-169D-4F0E-8CD9-CF4C183402F0}" presName="linearProcess" presStyleCnt="0"/>
      <dgm:spPr/>
    </dgm:pt>
    <dgm:pt modelId="{9FFCE0A9-27F9-4DF4-9126-357468DC7AF9}" type="pres">
      <dgm:prSet presAssocID="{14143158-18B5-46C1-B015-2A43159C93A4}" presName="textNode" presStyleLbl="node1" presStyleIdx="0" presStyleCnt="5" custScaleY="72034" custLinFactNeighborY="38001">
        <dgm:presLayoutVars>
          <dgm:bulletEnabled val="1"/>
        </dgm:presLayoutVars>
      </dgm:prSet>
      <dgm:spPr/>
      <dgm:t>
        <a:bodyPr/>
        <a:lstStyle/>
        <a:p>
          <a:endParaRPr lang="en-US"/>
        </a:p>
      </dgm:t>
    </dgm:pt>
    <dgm:pt modelId="{F5D9C930-5AD7-43B4-A2EA-A453E6ED803D}" type="pres">
      <dgm:prSet presAssocID="{DECDE5E9-0B6D-4C57-AB58-66007D5C5595}" presName="sibTrans" presStyleCnt="0"/>
      <dgm:spPr/>
    </dgm:pt>
    <dgm:pt modelId="{414E9EC9-8777-4034-AF79-153BAD3FBA8D}" type="pres">
      <dgm:prSet presAssocID="{9E690C14-80CB-4A2A-92D5-363FADC72293}" presName="textNode" presStyleLbl="node1" presStyleIdx="1" presStyleCnt="5" custScaleY="72034" custLinFactNeighborY="38001">
        <dgm:presLayoutVars>
          <dgm:bulletEnabled val="1"/>
        </dgm:presLayoutVars>
      </dgm:prSet>
      <dgm:spPr/>
      <dgm:t>
        <a:bodyPr/>
        <a:lstStyle/>
        <a:p>
          <a:endParaRPr lang="en-US"/>
        </a:p>
      </dgm:t>
    </dgm:pt>
    <dgm:pt modelId="{DFF1C5C5-FCD3-4250-96D7-FA9AA194371C}" type="pres">
      <dgm:prSet presAssocID="{20F919DB-355C-4D1D-84C9-1896B235C4C9}" presName="sibTrans" presStyleCnt="0"/>
      <dgm:spPr/>
    </dgm:pt>
    <dgm:pt modelId="{B23FE9BE-F360-4433-BBA2-4A6CE4D9366A}" type="pres">
      <dgm:prSet presAssocID="{57A739FC-3ED7-4BB3-AE8A-C9FAD3D51DC7}" presName="textNode" presStyleLbl="node1" presStyleIdx="2" presStyleCnt="5" custScaleY="72034" custLinFactNeighborY="38001">
        <dgm:presLayoutVars>
          <dgm:bulletEnabled val="1"/>
        </dgm:presLayoutVars>
      </dgm:prSet>
      <dgm:spPr/>
      <dgm:t>
        <a:bodyPr/>
        <a:lstStyle/>
        <a:p>
          <a:endParaRPr lang="en-US"/>
        </a:p>
      </dgm:t>
    </dgm:pt>
    <dgm:pt modelId="{1DF18309-6D28-439F-9C24-FA41D37EF8EF}" type="pres">
      <dgm:prSet presAssocID="{2E7FFE54-3134-4839-9C4B-2C7B2C4B373C}" presName="sibTrans" presStyleCnt="0"/>
      <dgm:spPr/>
    </dgm:pt>
    <dgm:pt modelId="{8680B0F0-3FEB-4640-A2FD-BB55C7D75DE2}" type="pres">
      <dgm:prSet presAssocID="{981ECA35-3695-4A5A-B57B-661A2E8BC0A1}" presName="textNode" presStyleLbl="node1" presStyleIdx="3" presStyleCnt="5" custScaleY="72034" custLinFactNeighborY="38001">
        <dgm:presLayoutVars>
          <dgm:bulletEnabled val="1"/>
        </dgm:presLayoutVars>
      </dgm:prSet>
      <dgm:spPr/>
      <dgm:t>
        <a:bodyPr/>
        <a:lstStyle/>
        <a:p>
          <a:endParaRPr lang="en-US"/>
        </a:p>
      </dgm:t>
    </dgm:pt>
    <dgm:pt modelId="{3F61C6FA-F56C-47E9-A3F9-0DAB203CAC11}" type="pres">
      <dgm:prSet presAssocID="{CDFF8BBF-80D7-42DB-A823-01309B8A22F8}" presName="sibTrans" presStyleCnt="0"/>
      <dgm:spPr/>
    </dgm:pt>
    <dgm:pt modelId="{93E1B457-0704-41C3-9001-9784711DAE0C}" type="pres">
      <dgm:prSet presAssocID="{E5DF3B25-BF91-4BB3-AA81-006D32FFF969}" presName="textNode" presStyleLbl="node1" presStyleIdx="4" presStyleCnt="5" custScaleY="72034" custLinFactNeighborY="38001">
        <dgm:presLayoutVars>
          <dgm:bulletEnabled val="1"/>
        </dgm:presLayoutVars>
      </dgm:prSet>
      <dgm:spPr/>
      <dgm:t>
        <a:bodyPr/>
        <a:lstStyle/>
        <a:p>
          <a:endParaRPr lang="en-US"/>
        </a:p>
      </dgm:t>
    </dgm:pt>
  </dgm:ptLst>
  <dgm:cxnLst>
    <dgm:cxn modelId="{8685AE75-75D1-4806-BF4B-B8DBFAC3D5F1}" srcId="{62103692-169D-4F0E-8CD9-CF4C183402F0}" destId="{E5DF3B25-BF91-4BB3-AA81-006D32FFF969}" srcOrd="4" destOrd="0" parTransId="{8407D167-A698-4292-A3A6-A40EAC55CCEB}" sibTransId="{A94BFB39-7649-4A0F-BF8A-0D140B806439}"/>
    <dgm:cxn modelId="{7F10E048-3AB0-4361-8C23-FAC637DBA051}" type="presOf" srcId="{9E690C14-80CB-4A2A-92D5-363FADC72293}" destId="{414E9EC9-8777-4034-AF79-153BAD3FBA8D}" srcOrd="0" destOrd="0" presId="urn:microsoft.com/office/officeart/2005/8/layout/hProcess9"/>
    <dgm:cxn modelId="{9ACAAB29-AF47-40ED-A1D5-F4BD72E55175}" type="presOf" srcId="{981ECA35-3695-4A5A-B57B-661A2E8BC0A1}" destId="{8680B0F0-3FEB-4640-A2FD-BB55C7D75DE2}" srcOrd="0" destOrd="0" presId="urn:microsoft.com/office/officeart/2005/8/layout/hProcess9"/>
    <dgm:cxn modelId="{5EF8A96B-F01A-4C04-BA56-D43019E9E2E3}" type="presOf" srcId="{E5DF3B25-BF91-4BB3-AA81-006D32FFF969}" destId="{93E1B457-0704-41C3-9001-9784711DAE0C}" srcOrd="0" destOrd="0" presId="urn:microsoft.com/office/officeart/2005/8/layout/hProcess9"/>
    <dgm:cxn modelId="{D5BF1667-9AB6-4932-8C49-9C72E821DFF6}" type="presOf" srcId="{62103692-169D-4F0E-8CD9-CF4C183402F0}" destId="{C47C2466-8665-41DF-91FA-509B50904AE4}" srcOrd="0" destOrd="0" presId="urn:microsoft.com/office/officeart/2005/8/layout/hProcess9"/>
    <dgm:cxn modelId="{53DDC1C0-042A-4573-ABEB-5F0B6B1B3BA7}" srcId="{62103692-169D-4F0E-8CD9-CF4C183402F0}" destId="{9E690C14-80CB-4A2A-92D5-363FADC72293}" srcOrd="1" destOrd="0" parTransId="{B3ACCD4A-F969-403A-B78F-3EB2A0E81408}" sibTransId="{20F919DB-355C-4D1D-84C9-1896B235C4C9}"/>
    <dgm:cxn modelId="{FFC485D7-C2B3-4BBB-BFC1-369DF794089E}" type="presOf" srcId="{57A739FC-3ED7-4BB3-AE8A-C9FAD3D51DC7}" destId="{B23FE9BE-F360-4433-BBA2-4A6CE4D9366A}" srcOrd="0" destOrd="0" presId="urn:microsoft.com/office/officeart/2005/8/layout/hProcess9"/>
    <dgm:cxn modelId="{EDC8EA2D-5A1D-4256-B249-305E5B8B3B59}" srcId="{62103692-169D-4F0E-8CD9-CF4C183402F0}" destId="{14143158-18B5-46C1-B015-2A43159C93A4}" srcOrd="0" destOrd="0" parTransId="{051C8426-EA16-44AB-83E4-D481CC4C64FD}" sibTransId="{DECDE5E9-0B6D-4C57-AB58-66007D5C5595}"/>
    <dgm:cxn modelId="{799A206F-5874-4153-8B19-33467733BD65}" srcId="{62103692-169D-4F0E-8CD9-CF4C183402F0}" destId="{981ECA35-3695-4A5A-B57B-661A2E8BC0A1}" srcOrd="3" destOrd="0" parTransId="{E04998F2-D3F8-4CF5-8F2B-E3B0C0EC7617}" sibTransId="{CDFF8BBF-80D7-42DB-A823-01309B8A22F8}"/>
    <dgm:cxn modelId="{594B3351-3EAE-4BDD-BF36-2DC0AFCAA39B}" type="presOf" srcId="{14143158-18B5-46C1-B015-2A43159C93A4}" destId="{9FFCE0A9-27F9-4DF4-9126-357468DC7AF9}" srcOrd="0" destOrd="0" presId="urn:microsoft.com/office/officeart/2005/8/layout/hProcess9"/>
    <dgm:cxn modelId="{A5C2B023-2C41-4302-8884-49892C721593}" srcId="{62103692-169D-4F0E-8CD9-CF4C183402F0}" destId="{57A739FC-3ED7-4BB3-AE8A-C9FAD3D51DC7}" srcOrd="2" destOrd="0" parTransId="{2E45144D-B581-4397-ADAE-0C42AB347AE5}" sibTransId="{2E7FFE54-3134-4839-9C4B-2C7B2C4B373C}"/>
    <dgm:cxn modelId="{FD08515D-3F1B-42A0-9A92-7A7F61753198}" type="presParOf" srcId="{C47C2466-8665-41DF-91FA-509B50904AE4}" destId="{1BCA2C6B-D928-486F-A269-A79A91CC2DFE}" srcOrd="0" destOrd="0" presId="urn:microsoft.com/office/officeart/2005/8/layout/hProcess9"/>
    <dgm:cxn modelId="{CB38DA8D-AB37-4D86-9133-274B6148E415}" type="presParOf" srcId="{C47C2466-8665-41DF-91FA-509B50904AE4}" destId="{DA544FB7-C6C9-4A32-A062-54DEBCEA5EAC}" srcOrd="1" destOrd="0" presId="urn:microsoft.com/office/officeart/2005/8/layout/hProcess9"/>
    <dgm:cxn modelId="{9FB1F216-9D30-4824-93C9-FA8761D770AA}" type="presParOf" srcId="{DA544FB7-C6C9-4A32-A062-54DEBCEA5EAC}" destId="{9FFCE0A9-27F9-4DF4-9126-357468DC7AF9}" srcOrd="0" destOrd="0" presId="urn:microsoft.com/office/officeart/2005/8/layout/hProcess9"/>
    <dgm:cxn modelId="{BD8C0DD9-8F5A-4376-BE4F-80366EEE0834}" type="presParOf" srcId="{DA544FB7-C6C9-4A32-A062-54DEBCEA5EAC}" destId="{F5D9C930-5AD7-43B4-A2EA-A453E6ED803D}" srcOrd="1" destOrd="0" presId="urn:microsoft.com/office/officeart/2005/8/layout/hProcess9"/>
    <dgm:cxn modelId="{93AE7FE1-44C3-49D0-B6CE-3CFCE04E24B7}" type="presParOf" srcId="{DA544FB7-C6C9-4A32-A062-54DEBCEA5EAC}" destId="{414E9EC9-8777-4034-AF79-153BAD3FBA8D}" srcOrd="2" destOrd="0" presId="urn:microsoft.com/office/officeart/2005/8/layout/hProcess9"/>
    <dgm:cxn modelId="{2E509C25-D9B9-403B-B53C-B6CF73973085}" type="presParOf" srcId="{DA544FB7-C6C9-4A32-A062-54DEBCEA5EAC}" destId="{DFF1C5C5-FCD3-4250-96D7-FA9AA194371C}" srcOrd="3" destOrd="0" presId="urn:microsoft.com/office/officeart/2005/8/layout/hProcess9"/>
    <dgm:cxn modelId="{F03C8A79-FBD2-4A41-982F-55BA22302CB5}" type="presParOf" srcId="{DA544FB7-C6C9-4A32-A062-54DEBCEA5EAC}" destId="{B23FE9BE-F360-4433-BBA2-4A6CE4D9366A}" srcOrd="4" destOrd="0" presId="urn:microsoft.com/office/officeart/2005/8/layout/hProcess9"/>
    <dgm:cxn modelId="{1AEE1123-FAC2-4574-8295-9360A21947AE}" type="presParOf" srcId="{DA544FB7-C6C9-4A32-A062-54DEBCEA5EAC}" destId="{1DF18309-6D28-439F-9C24-FA41D37EF8EF}" srcOrd="5" destOrd="0" presId="urn:microsoft.com/office/officeart/2005/8/layout/hProcess9"/>
    <dgm:cxn modelId="{C206B4EF-E20A-4231-8EBF-FD0086D1A762}" type="presParOf" srcId="{DA544FB7-C6C9-4A32-A062-54DEBCEA5EAC}" destId="{8680B0F0-3FEB-4640-A2FD-BB55C7D75DE2}" srcOrd="6" destOrd="0" presId="urn:microsoft.com/office/officeart/2005/8/layout/hProcess9"/>
    <dgm:cxn modelId="{FEB37959-8585-4AAE-A8AC-173C5084D2B3}" type="presParOf" srcId="{DA544FB7-C6C9-4A32-A062-54DEBCEA5EAC}" destId="{3F61C6FA-F56C-47E9-A3F9-0DAB203CAC11}" srcOrd="7" destOrd="0" presId="urn:microsoft.com/office/officeart/2005/8/layout/hProcess9"/>
    <dgm:cxn modelId="{26E03E38-4660-42F2-B5FC-9AB7EBF5FA82}" type="presParOf" srcId="{DA544FB7-C6C9-4A32-A062-54DEBCEA5EAC}" destId="{93E1B457-0704-41C3-9001-9784711DAE0C}"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DA71428-E605-4624-830F-3756F7F318E7}"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31CDC75D-46C0-4DA0-BC91-92A355F19FA2}">
      <dgm:prSet phldrT="[Text]" custT="1"/>
      <dgm:spPr/>
      <dgm:t>
        <a:bodyPr/>
        <a:lstStyle/>
        <a:p>
          <a:r>
            <a:rPr lang="en-US" sz="2400" b="1" dirty="0" smtClean="0"/>
            <a:t>5-6 States/agencies adopt as standard practice</a:t>
          </a:r>
          <a:endParaRPr lang="en-US" sz="2400" b="1" dirty="0"/>
        </a:p>
      </dgm:t>
    </dgm:pt>
    <dgm:pt modelId="{3B6B14F7-D310-4737-B374-6EF8C9C01959}" type="parTrans" cxnId="{3CD1E967-017E-4AE5-A910-D2A79FEDF210}">
      <dgm:prSet/>
      <dgm:spPr/>
      <dgm:t>
        <a:bodyPr/>
        <a:lstStyle/>
        <a:p>
          <a:endParaRPr lang="en-US" sz="2000" b="1"/>
        </a:p>
      </dgm:t>
    </dgm:pt>
    <dgm:pt modelId="{3918D370-FBC7-4ADC-955E-CCAADD81A1B5}" type="sibTrans" cxnId="{3CD1E967-017E-4AE5-A910-D2A79FEDF210}">
      <dgm:prSet/>
      <dgm:spPr/>
      <dgm:t>
        <a:bodyPr/>
        <a:lstStyle/>
        <a:p>
          <a:endParaRPr lang="en-US" sz="2000" b="1"/>
        </a:p>
      </dgm:t>
    </dgm:pt>
    <dgm:pt modelId="{5BAA0AD3-8FE6-43B2-B309-EE5465931C8B}">
      <dgm:prSet custT="1"/>
      <dgm:spPr/>
      <dgm:t>
        <a:bodyPr/>
        <a:lstStyle/>
        <a:p>
          <a:r>
            <a:rPr lang="en-US" sz="2400" b="1" dirty="0" smtClean="0"/>
            <a:t>Additional states/agencies follow the lead</a:t>
          </a:r>
        </a:p>
      </dgm:t>
    </dgm:pt>
    <dgm:pt modelId="{C598BB75-6C09-461B-8BA5-228E7A61BBA3}" type="parTrans" cxnId="{51D38CC8-CA17-4818-A65F-22F24BC34568}">
      <dgm:prSet/>
      <dgm:spPr/>
      <dgm:t>
        <a:bodyPr/>
        <a:lstStyle/>
        <a:p>
          <a:endParaRPr lang="en-US" sz="2000" b="1"/>
        </a:p>
      </dgm:t>
    </dgm:pt>
    <dgm:pt modelId="{D4B2C6A4-EB6A-4D23-9387-215077280D38}" type="sibTrans" cxnId="{51D38CC8-CA17-4818-A65F-22F24BC34568}">
      <dgm:prSet/>
      <dgm:spPr/>
      <dgm:t>
        <a:bodyPr/>
        <a:lstStyle/>
        <a:p>
          <a:endParaRPr lang="en-US" sz="2000" b="1"/>
        </a:p>
      </dgm:t>
    </dgm:pt>
    <dgm:pt modelId="{8CF0E16D-476F-4384-9812-9A668990EAF1}">
      <dgm:prSet custT="1"/>
      <dgm:spPr/>
      <dgm:t>
        <a:bodyPr/>
        <a:lstStyle/>
        <a:p>
          <a:r>
            <a:rPr lang="en-US" sz="2400" b="1" dirty="0" smtClean="0"/>
            <a:t>AASHTO and FHWA provide continuing support</a:t>
          </a:r>
        </a:p>
      </dgm:t>
    </dgm:pt>
    <dgm:pt modelId="{B61D5879-1814-4855-8532-8B270160DE79}" type="parTrans" cxnId="{CD8DC2AA-2F7D-43DD-A31C-7935A5CCE958}">
      <dgm:prSet/>
      <dgm:spPr/>
      <dgm:t>
        <a:bodyPr/>
        <a:lstStyle/>
        <a:p>
          <a:endParaRPr lang="en-US" sz="2000" b="1"/>
        </a:p>
      </dgm:t>
    </dgm:pt>
    <dgm:pt modelId="{3D634A5D-769E-4FC1-B69D-556BDCC30EA0}" type="sibTrans" cxnId="{CD8DC2AA-2F7D-43DD-A31C-7935A5CCE958}">
      <dgm:prSet/>
      <dgm:spPr/>
      <dgm:t>
        <a:bodyPr/>
        <a:lstStyle/>
        <a:p>
          <a:endParaRPr lang="en-US" sz="2000" b="1"/>
        </a:p>
      </dgm:t>
    </dgm:pt>
    <dgm:pt modelId="{FE60ABD9-7C7B-4119-A8AF-CABC690AF45B}">
      <dgm:prSet custT="1"/>
      <dgm:spPr/>
      <dgm:t>
        <a:bodyPr/>
        <a:lstStyle/>
        <a:p>
          <a:r>
            <a:rPr lang="en-US" sz="2400" b="1" dirty="0" smtClean="0"/>
            <a:t>Private sector buy-in</a:t>
          </a:r>
        </a:p>
      </dgm:t>
    </dgm:pt>
    <dgm:pt modelId="{70890958-DBE7-466E-92A3-C848ABEF42A0}" type="parTrans" cxnId="{B35C9B59-D6A5-4B21-B0AD-7D3D646F1792}">
      <dgm:prSet/>
      <dgm:spPr/>
      <dgm:t>
        <a:bodyPr/>
        <a:lstStyle/>
        <a:p>
          <a:endParaRPr lang="en-US" sz="2000" b="1"/>
        </a:p>
      </dgm:t>
    </dgm:pt>
    <dgm:pt modelId="{88A3C15D-E42D-48F5-8365-4B2CE7A54CB9}" type="sibTrans" cxnId="{B35C9B59-D6A5-4B21-B0AD-7D3D646F1792}">
      <dgm:prSet/>
      <dgm:spPr/>
      <dgm:t>
        <a:bodyPr/>
        <a:lstStyle/>
        <a:p>
          <a:endParaRPr lang="en-US" sz="2000" b="1"/>
        </a:p>
      </dgm:t>
    </dgm:pt>
    <dgm:pt modelId="{945EDF7F-4AB0-46EE-AFAE-1D522B8E478C}">
      <dgm:prSet custT="1"/>
      <dgm:spPr/>
      <dgm:t>
        <a:bodyPr/>
        <a:lstStyle/>
        <a:p>
          <a:r>
            <a:rPr lang="en-US" sz="2400" b="1" dirty="0" smtClean="0"/>
            <a:t>Positive impact on practice</a:t>
          </a:r>
        </a:p>
      </dgm:t>
    </dgm:pt>
    <dgm:pt modelId="{1E8358EB-644D-4D47-9094-8BD87352ED3A}" type="parTrans" cxnId="{85549FD4-0EA9-458E-86A2-9A862244A577}">
      <dgm:prSet/>
      <dgm:spPr/>
      <dgm:t>
        <a:bodyPr/>
        <a:lstStyle/>
        <a:p>
          <a:endParaRPr lang="en-US" sz="2000" b="1"/>
        </a:p>
      </dgm:t>
    </dgm:pt>
    <dgm:pt modelId="{B13CBAC2-C9A9-4450-A166-7EA3D74E54DF}" type="sibTrans" cxnId="{85549FD4-0EA9-458E-86A2-9A862244A577}">
      <dgm:prSet/>
      <dgm:spPr/>
      <dgm:t>
        <a:bodyPr/>
        <a:lstStyle/>
        <a:p>
          <a:endParaRPr lang="en-US" sz="2000" b="1"/>
        </a:p>
      </dgm:t>
    </dgm:pt>
    <dgm:pt modelId="{A94934A1-F690-44DF-8DE8-09462E8B37FA}">
      <dgm:prSet custT="1"/>
      <dgm:spPr/>
      <dgm:t>
        <a:bodyPr/>
        <a:lstStyle/>
        <a:p>
          <a:r>
            <a:rPr lang="en-US" sz="2400" b="1" dirty="0" smtClean="0"/>
            <a:t>Cost-effective use of products</a:t>
          </a:r>
        </a:p>
      </dgm:t>
    </dgm:pt>
    <dgm:pt modelId="{9F87669C-801C-4AC5-A882-1CBAF0A0D294}" type="parTrans" cxnId="{5F7ACB45-77CE-4A07-A418-E423ACD974CE}">
      <dgm:prSet/>
      <dgm:spPr/>
      <dgm:t>
        <a:bodyPr/>
        <a:lstStyle/>
        <a:p>
          <a:endParaRPr lang="en-US" sz="2000" b="1"/>
        </a:p>
      </dgm:t>
    </dgm:pt>
    <dgm:pt modelId="{967E9469-89D4-4FA4-8D91-08B02666E900}" type="sibTrans" cxnId="{5F7ACB45-77CE-4A07-A418-E423ACD974CE}">
      <dgm:prSet/>
      <dgm:spPr/>
      <dgm:t>
        <a:bodyPr/>
        <a:lstStyle/>
        <a:p>
          <a:endParaRPr lang="en-US" sz="2000" b="1"/>
        </a:p>
      </dgm:t>
    </dgm:pt>
    <dgm:pt modelId="{4199E95D-89A9-4199-9CB7-791BA4A3A822}" type="pres">
      <dgm:prSet presAssocID="{0DA71428-E605-4624-830F-3756F7F318E7}" presName="linear" presStyleCnt="0">
        <dgm:presLayoutVars>
          <dgm:dir/>
          <dgm:animLvl val="lvl"/>
          <dgm:resizeHandles val="exact"/>
        </dgm:presLayoutVars>
      </dgm:prSet>
      <dgm:spPr/>
      <dgm:t>
        <a:bodyPr/>
        <a:lstStyle/>
        <a:p>
          <a:endParaRPr lang="en-US"/>
        </a:p>
      </dgm:t>
    </dgm:pt>
    <dgm:pt modelId="{8184CFBB-C7EB-4C80-8C4D-715ECF3094C9}" type="pres">
      <dgm:prSet presAssocID="{31CDC75D-46C0-4DA0-BC91-92A355F19FA2}" presName="parentLin" presStyleCnt="0"/>
      <dgm:spPr/>
      <dgm:t>
        <a:bodyPr/>
        <a:lstStyle/>
        <a:p>
          <a:endParaRPr lang="en-US"/>
        </a:p>
      </dgm:t>
    </dgm:pt>
    <dgm:pt modelId="{072533F1-A134-4AEF-923E-9D372316F2FC}" type="pres">
      <dgm:prSet presAssocID="{31CDC75D-46C0-4DA0-BC91-92A355F19FA2}" presName="parentLeftMargin" presStyleLbl="node1" presStyleIdx="0" presStyleCnt="6"/>
      <dgm:spPr/>
      <dgm:t>
        <a:bodyPr/>
        <a:lstStyle/>
        <a:p>
          <a:endParaRPr lang="en-US"/>
        </a:p>
      </dgm:t>
    </dgm:pt>
    <dgm:pt modelId="{C5EA12A2-85D0-44B7-BED1-F776094F2ED0}" type="pres">
      <dgm:prSet presAssocID="{31CDC75D-46C0-4DA0-BC91-92A355F19FA2}" presName="parentText" presStyleLbl="node1" presStyleIdx="0" presStyleCnt="6" custScaleX="132400" custScaleY="192039">
        <dgm:presLayoutVars>
          <dgm:chMax val="0"/>
          <dgm:bulletEnabled val="1"/>
        </dgm:presLayoutVars>
      </dgm:prSet>
      <dgm:spPr/>
      <dgm:t>
        <a:bodyPr/>
        <a:lstStyle/>
        <a:p>
          <a:endParaRPr lang="en-US"/>
        </a:p>
      </dgm:t>
    </dgm:pt>
    <dgm:pt modelId="{DA768FF1-A416-4FD9-99DC-CEBD196417C8}" type="pres">
      <dgm:prSet presAssocID="{31CDC75D-46C0-4DA0-BC91-92A355F19FA2}" presName="negativeSpace" presStyleCnt="0"/>
      <dgm:spPr/>
      <dgm:t>
        <a:bodyPr/>
        <a:lstStyle/>
        <a:p>
          <a:endParaRPr lang="en-US"/>
        </a:p>
      </dgm:t>
    </dgm:pt>
    <dgm:pt modelId="{0EBA0F86-3676-49F2-B2F4-3C24DBFEEF44}" type="pres">
      <dgm:prSet presAssocID="{31CDC75D-46C0-4DA0-BC91-92A355F19FA2}" presName="childText" presStyleLbl="conFgAcc1" presStyleIdx="0" presStyleCnt="6">
        <dgm:presLayoutVars>
          <dgm:bulletEnabled val="1"/>
        </dgm:presLayoutVars>
      </dgm:prSet>
      <dgm:spPr/>
      <dgm:t>
        <a:bodyPr/>
        <a:lstStyle/>
        <a:p>
          <a:endParaRPr lang="en-US"/>
        </a:p>
      </dgm:t>
    </dgm:pt>
    <dgm:pt modelId="{40F5BEFD-7D55-4A2B-B45B-F53F14007BE6}" type="pres">
      <dgm:prSet presAssocID="{3918D370-FBC7-4ADC-955E-CCAADD81A1B5}" presName="spaceBetweenRectangles" presStyleCnt="0"/>
      <dgm:spPr/>
      <dgm:t>
        <a:bodyPr/>
        <a:lstStyle/>
        <a:p>
          <a:endParaRPr lang="en-US"/>
        </a:p>
      </dgm:t>
    </dgm:pt>
    <dgm:pt modelId="{F3155479-DB86-4787-8F7B-691EED180A8E}" type="pres">
      <dgm:prSet presAssocID="{5BAA0AD3-8FE6-43B2-B309-EE5465931C8B}" presName="parentLin" presStyleCnt="0"/>
      <dgm:spPr/>
      <dgm:t>
        <a:bodyPr/>
        <a:lstStyle/>
        <a:p>
          <a:endParaRPr lang="en-US"/>
        </a:p>
      </dgm:t>
    </dgm:pt>
    <dgm:pt modelId="{089CBEE3-F85B-497E-8E7D-4A524B94A469}" type="pres">
      <dgm:prSet presAssocID="{5BAA0AD3-8FE6-43B2-B309-EE5465931C8B}" presName="parentLeftMargin" presStyleLbl="node1" presStyleIdx="0" presStyleCnt="6"/>
      <dgm:spPr/>
      <dgm:t>
        <a:bodyPr/>
        <a:lstStyle/>
        <a:p>
          <a:endParaRPr lang="en-US"/>
        </a:p>
      </dgm:t>
    </dgm:pt>
    <dgm:pt modelId="{E84B904F-E637-4460-A6B1-1C66A6DD2514}" type="pres">
      <dgm:prSet presAssocID="{5BAA0AD3-8FE6-43B2-B309-EE5465931C8B}" presName="parentText" presStyleLbl="node1" presStyleIdx="1" presStyleCnt="6" custScaleX="132400" custScaleY="192039">
        <dgm:presLayoutVars>
          <dgm:chMax val="0"/>
          <dgm:bulletEnabled val="1"/>
        </dgm:presLayoutVars>
      </dgm:prSet>
      <dgm:spPr/>
      <dgm:t>
        <a:bodyPr/>
        <a:lstStyle/>
        <a:p>
          <a:endParaRPr lang="en-US"/>
        </a:p>
      </dgm:t>
    </dgm:pt>
    <dgm:pt modelId="{7393FD0A-38D3-4826-9719-C886DB444B92}" type="pres">
      <dgm:prSet presAssocID="{5BAA0AD3-8FE6-43B2-B309-EE5465931C8B}" presName="negativeSpace" presStyleCnt="0"/>
      <dgm:spPr/>
      <dgm:t>
        <a:bodyPr/>
        <a:lstStyle/>
        <a:p>
          <a:endParaRPr lang="en-US"/>
        </a:p>
      </dgm:t>
    </dgm:pt>
    <dgm:pt modelId="{860C960B-8A7B-4940-B597-29A273B830B6}" type="pres">
      <dgm:prSet presAssocID="{5BAA0AD3-8FE6-43B2-B309-EE5465931C8B}" presName="childText" presStyleLbl="conFgAcc1" presStyleIdx="1" presStyleCnt="6">
        <dgm:presLayoutVars>
          <dgm:bulletEnabled val="1"/>
        </dgm:presLayoutVars>
      </dgm:prSet>
      <dgm:spPr/>
      <dgm:t>
        <a:bodyPr/>
        <a:lstStyle/>
        <a:p>
          <a:endParaRPr lang="en-US"/>
        </a:p>
      </dgm:t>
    </dgm:pt>
    <dgm:pt modelId="{4509EF79-3E56-41D3-A94C-B3A41A0E4C30}" type="pres">
      <dgm:prSet presAssocID="{D4B2C6A4-EB6A-4D23-9387-215077280D38}" presName="spaceBetweenRectangles" presStyleCnt="0"/>
      <dgm:spPr/>
      <dgm:t>
        <a:bodyPr/>
        <a:lstStyle/>
        <a:p>
          <a:endParaRPr lang="en-US"/>
        </a:p>
      </dgm:t>
    </dgm:pt>
    <dgm:pt modelId="{32174712-D861-4BD9-ACED-3511467FBCB5}" type="pres">
      <dgm:prSet presAssocID="{8CF0E16D-476F-4384-9812-9A668990EAF1}" presName="parentLin" presStyleCnt="0"/>
      <dgm:spPr/>
      <dgm:t>
        <a:bodyPr/>
        <a:lstStyle/>
        <a:p>
          <a:endParaRPr lang="en-US"/>
        </a:p>
      </dgm:t>
    </dgm:pt>
    <dgm:pt modelId="{3C19EB09-504D-4DE6-AAE9-12024C7416F7}" type="pres">
      <dgm:prSet presAssocID="{8CF0E16D-476F-4384-9812-9A668990EAF1}" presName="parentLeftMargin" presStyleLbl="node1" presStyleIdx="1" presStyleCnt="6"/>
      <dgm:spPr/>
      <dgm:t>
        <a:bodyPr/>
        <a:lstStyle/>
        <a:p>
          <a:endParaRPr lang="en-US"/>
        </a:p>
      </dgm:t>
    </dgm:pt>
    <dgm:pt modelId="{2994D49A-4320-4345-8801-F203C7DCF5BE}" type="pres">
      <dgm:prSet presAssocID="{8CF0E16D-476F-4384-9812-9A668990EAF1}" presName="parentText" presStyleLbl="node1" presStyleIdx="2" presStyleCnt="6" custScaleX="132400" custScaleY="192039">
        <dgm:presLayoutVars>
          <dgm:chMax val="0"/>
          <dgm:bulletEnabled val="1"/>
        </dgm:presLayoutVars>
      </dgm:prSet>
      <dgm:spPr/>
      <dgm:t>
        <a:bodyPr/>
        <a:lstStyle/>
        <a:p>
          <a:endParaRPr lang="en-US"/>
        </a:p>
      </dgm:t>
    </dgm:pt>
    <dgm:pt modelId="{2360BFD9-20FC-452A-B96E-8CD14EB5A48A}" type="pres">
      <dgm:prSet presAssocID="{8CF0E16D-476F-4384-9812-9A668990EAF1}" presName="negativeSpace" presStyleCnt="0"/>
      <dgm:spPr/>
      <dgm:t>
        <a:bodyPr/>
        <a:lstStyle/>
        <a:p>
          <a:endParaRPr lang="en-US"/>
        </a:p>
      </dgm:t>
    </dgm:pt>
    <dgm:pt modelId="{F439AF29-FECE-4454-BB7B-41E75B44A5E0}" type="pres">
      <dgm:prSet presAssocID="{8CF0E16D-476F-4384-9812-9A668990EAF1}" presName="childText" presStyleLbl="conFgAcc1" presStyleIdx="2" presStyleCnt="6">
        <dgm:presLayoutVars>
          <dgm:bulletEnabled val="1"/>
        </dgm:presLayoutVars>
      </dgm:prSet>
      <dgm:spPr/>
      <dgm:t>
        <a:bodyPr/>
        <a:lstStyle/>
        <a:p>
          <a:endParaRPr lang="en-US"/>
        </a:p>
      </dgm:t>
    </dgm:pt>
    <dgm:pt modelId="{2801C5CF-F08F-42AF-91AF-7E5DBE5B8A42}" type="pres">
      <dgm:prSet presAssocID="{3D634A5D-769E-4FC1-B69D-556BDCC30EA0}" presName="spaceBetweenRectangles" presStyleCnt="0"/>
      <dgm:spPr/>
      <dgm:t>
        <a:bodyPr/>
        <a:lstStyle/>
        <a:p>
          <a:endParaRPr lang="en-US"/>
        </a:p>
      </dgm:t>
    </dgm:pt>
    <dgm:pt modelId="{2468C664-501F-45AF-83AA-C2A9CFF278D3}" type="pres">
      <dgm:prSet presAssocID="{FE60ABD9-7C7B-4119-A8AF-CABC690AF45B}" presName="parentLin" presStyleCnt="0"/>
      <dgm:spPr/>
      <dgm:t>
        <a:bodyPr/>
        <a:lstStyle/>
        <a:p>
          <a:endParaRPr lang="en-US"/>
        </a:p>
      </dgm:t>
    </dgm:pt>
    <dgm:pt modelId="{9299A8B4-339A-4E27-B11E-0EFBF72BB783}" type="pres">
      <dgm:prSet presAssocID="{FE60ABD9-7C7B-4119-A8AF-CABC690AF45B}" presName="parentLeftMargin" presStyleLbl="node1" presStyleIdx="2" presStyleCnt="6"/>
      <dgm:spPr/>
      <dgm:t>
        <a:bodyPr/>
        <a:lstStyle/>
        <a:p>
          <a:endParaRPr lang="en-US"/>
        </a:p>
      </dgm:t>
    </dgm:pt>
    <dgm:pt modelId="{82D1BA0E-D953-403E-96CB-AEB65FAE34F2}" type="pres">
      <dgm:prSet presAssocID="{FE60ABD9-7C7B-4119-A8AF-CABC690AF45B}" presName="parentText" presStyleLbl="node1" presStyleIdx="3" presStyleCnt="6" custScaleX="132400" custScaleY="192039">
        <dgm:presLayoutVars>
          <dgm:chMax val="0"/>
          <dgm:bulletEnabled val="1"/>
        </dgm:presLayoutVars>
      </dgm:prSet>
      <dgm:spPr/>
      <dgm:t>
        <a:bodyPr/>
        <a:lstStyle/>
        <a:p>
          <a:endParaRPr lang="en-US"/>
        </a:p>
      </dgm:t>
    </dgm:pt>
    <dgm:pt modelId="{30E38AD3-187D-4597-8CB9-62A7ACA59212}" type="pres">
      <dgm:prSet presAssocID="{FE60ABD9-7C7B-4119-A8AF-CABC690AF45B}" presName="negativeSpace" presStyleCnt="0"/>
      <dgm:spPr/>
      <dgm:t>
        <a:bodyPr/>
        <a:lstStyle/>
        <a:p>
          <a:endParaRPr lang="en-US"/>
        </a:p>
      </dgm:t>
    </dgm:pt>
    <dgm:pt modelId="{DC93AFBF-D214-46A7-9D5C-269EE5180D8C}" type="pres">
      <dgm:prSet presAssocID="{FE60ABD9-7C7B-4119-A8AF-CABC690AF45B}" presName="childText" presStyleLbl="conFgAcc1" presStyleIdx="3" presStyleCnt="6">
        <dgm:presLayoutVars>
          <dgm:bulletEnabled val="1"/>
        </dgm:presLayoutVars>
      </dgm:prSet>
      <dgm:spPr/>
      <dgm:t>
        <a:bodyPr/>
        <a:lstStyle/>
        <a:p>
          <a:endParaRPr lang="en-US"/>
        </a:p>
      </dgm:t>
    </dgm:pt>
    <dgm:pt modelId="{35B0780E-BC98-4DE1-8B3D-ACA652E2F220}" type="pres">
      <dgm:prSet presAssocID="{88A3C15D-E42D-48F5-8365-4B2CE7A54CB9}" presName="spaceBetweenRectangles" presStyleCnt="0"/>
      <dgm:spPr/>
      <dgm:t>
        <a:bodyPr/>
        <a:lstStyle/>
        <a:p>
          <a:endParaRPr lang="en-US"/>
        </a:p>
      </dgm:t>
    </dgm:pt>
    <dgm:pt modelId="{9323596E-36EF-4A9D-ADEB-F712D1B202E6}" type="pres">
      <dgm:prSet presAssocID="{945EDF7F-4AB0-46EE-AFAE-1D522B8E478C}" presName="parentLin" presStyleCnt="0"/>
      <dgm:spPr/>
      <dgm:t>
        <a:bodyPr/>
        <a:lstStyle/>
        <a:p>
          <a:endParaRPr lang="en-US"/>
        </a:p>
      </dgm:t>
    </dgm:pt>
    <dgm:pt modelId="{167D4D76-4EA5-4511-98C7-78536F2BD06B}" type="pres">
      <dgm:prSet presAssocID="{945EDF7F-4AB0-46EE-AFAE-1D522B8E478C}" presName="parentLeftMargin" presStyleLbl="node1" presStyleIdx="3" presStyleCnt="6"/>
      <dgm:spPr/>
      <dgm:t>
        <a:bodyPr/>
        <a:lstStyle/>
        <a:p>
          <a:endParaRPr lang="en-US"/>
        </a:p>
      </dgm:t>
    </dgm:pt>
    <dgm:pt modelId="{DA5C9E2F-C43D-4A78-9179-BEDAB3FCD0B5}" type="pres">
      <dgm:prSet presAssocID="{945EDF7F-4AB0-46EE-AFAE-1D522B8E478C}" presName="parentText" presStyleLbl="node1" presStyleIdx="4" presStyleCnt="6" custScaleX="132400" custScaleY="192039">
        <dgm:presLayoutVars>
          <dgm:chMax val="0"/>
          <dgm:bulletEnabled val="1"/>
        </dgm:presLayoutVars>
      </dgm:prSet>
      <dgm:spPr/>
      <dgm:t>
        <a:bodyPr/>
        <a:lstStyle/>
        <a:p>
          <a:endParaRPr lang="en-US"/>
        </a:p>
      </dgm:t>
    </dgm:pt>
    <dgm:pt modelId="{D4FCC660-0D11-4C7A-8C98-F52FF586E8B3}" type="pres">
      <dgm:prSet presAssocID="{945EDF7F-4AB0-46EE-AFAE-1D522B8E478C}" presName="negativeSpace" presStyleCnt="0"/>
      <dgm:spPr/>
      <dgm:t>
        <a:bodyPr/>
        <a:lstStyle/>
        <a:p>
          <a:endParaRPr lang="en-US"/>
        </a:p>
      </dgm:t>
    </dgm:pt>
    <dgm:pt modelId="{AFD5B2A5-52A5-4D22-BD62-111CEEFC2BD2}" type="pres">
      <dgm:prSet presAssocID="{945EDF7F-4AB0-46EE-AFAE-1D522B8E478C}" presName="childText" presStyleLbl="conFgAcc1" presStyleIdx="4" presStyleCnt="6">
        <dgm:presLayoutVars>
          <dgm:bulletEnabled val="1"/>
        </dgm:presLayoutVars>
      </dgm:prSet>
      <dgm:spPr/>
      <dgm:t>
        <a:bodyPr/>
        <a:lstStyle/>
        <a:p>
          <a:endParaRPr lang="en-US"/>
        </a:p>
      </dgm:t>
    </dgm:pt>
    <dgm:pt modelId="{BC84640A-3D07-49EA-8A15-E1DB5953EAD0}" type="pres">
      <dgm:prSet presAssocID="{B13CBAC2-C9A9-4450-A166-7EA3D74E54DF}" presName="spaceBetweenRectangles" presStyleCnt="0"/>
      <dgm:spPr/>
      <dgm:t>
        <a:bodyPr/>
        <a:lstStyle/>
        <a:p>
          <a:endParaRPr lang="en-US"/>
        </a:p>
      </dgm:t>
    </dgm:pt>
    <dgm:pt modelId="{A988BD83-07A6-4996-9A32-5532B3BEAF24}" type="pres">
      <dgm:prSet presAssocID="{A94934A1-F690-44DF-8DE8-09462E8B37FA}" presName="parentLin" presStyleCnt="0"/>
      <dgm:spPr/>
      <dgm:t>
        <a:bodyPr/>
        <a:lstStyle/>
        <a:p>
          <a:endParaRPr lang="en-US"/>
        </a:p>
      </dgm:t>
    </dgm:pt>
    <dgm:pt modelId="{8EE6A134-8555-41C7-A3DA-B222583F82CE}" type="pres">
      <dgm:prSet presAssocID="{A94934A1-F690-44DF-8DE8-09462E8B37FA}" presName="parentLeftMargin" presStyleLbl="node1" presStyleIdx="4" presStyleCnt="6"/>
      <dgm:spPr/>
      <dgm:t>
        <a:bodyPr/>
        <a:lstStyle/>
        <a:p>
          <a:endParaRPr lang="en-US"/>
        </a:p>
      </dgm:t>
    </dgm:pt>
    <dgm:pt modelId="{FE672D19-508A-4273-B463-82689229E4F6}" type="pres">
      <dgm:prSet presAssocID="{A94934A1-F690-44DF-8DE8-09462E8B37FA}" presName="parentText" presStyleLbl="node1" presStyleIdx="5" presStyleCnt="6" custScaleX="132400" custScaleY="192039">
        <dgm:presLayoutVars>
          <dgm:chMax val="0"/>
          <dgm:bulletEnabled val="1"/>
        </dgm:presLayoutVars>
      </dgm:prSet>
      <dgm:spPr/>
      <dgm:t>
        <a:bodyPr/>
        <a:lstStyle/>
        <a:p>
          <a:endParaRPr lang="en-US"/>
        </a:p>
      </dgm:t>
    </dgm:pt>
    <dgm:pt modelId="{B59E811E-6251-4F6D-978E-585B5ECB0DB5}" type="pres">
      <dgm:prSet presAssocID="{A94934A1-F690-44DF-8DE8-09462E8B37FA}" presName="negativeSpace" presStyleCnt="0"/>
      <dgm:spPr/>
      <dgm:t>
        <a:bodyPr/>
        <a:lstStyle/>
        <a:p>
          <a:endParaRPr lang="en-US"/>
        </a:p>
      </dgm:t>
    </dgm:pt>
    <dgm:pt modelId="{8EA2CF80-D1DD-4253-8E27-A34EC852D8FB}" type="pres">
      <dgm:prSet presAssocID="{A94934A1-F690-44DF-8DE8-09462E8B37FA}" presName="childText" presStyleLbl="conFgAcc1" presStyleIdx="5" presStyleCnt="6">
        <dgm:presLayoutVars>
          <dgm:bulletEnabled val="1"/>
        </dgm:presLayoutVars>
      </dgm:prSet>
      <dgm:spPr/>
      <dgm:t>
        <a:bodyPr/>
        <a:lstStyle/>
        <a:p>
          <a:endParaRPr lang="en-US"/>
        </a:p>
      </dgm:t>
    </dgm:pt>
  </dgm:ptLst>
  <dgm:cxnLst>
    <dgm:cxn modelId="{458E196D-15A0-450D-BE8D-F551B0EF42A4}" type="presOf" srcId="{0DA71428-E605-4624-830F-3756F7F318E7}" destId="{4199E95D-89A9-4199-9CB7-791BA4A3A822}" srcOrd="0" destOrd="0" presId="urn:microsoft.com/office/officeart/2005/8/layout/list1"/>
    <dgm:cxn modelId="{EAD1C60B-B887-4799-8437-27F5C2BD65B3}" type="presOf" srcId="{945EDF7F-4AB0-46EE-AFAE-1D522B8E478C}" destId="{167D4D76-4EA5-4511-98C7-78536F2BD06B}" srcOrd="0" destOrd="0" presId="urn:microsoft.com/office/officeart/2005/8/layout/list1"/>
    <dgm:cxn modelId="{0FA4FF21-6B9D-456F-AAAB-BCC5CBF11CB8}" type="presOf" srcId="{FE60ABD9-7C7B-4119-A8AF-CABC690AF45B}" destId="{82D1BA0E-D953-403E-96CB-AEB65FAE34F2}" srcOrd="1" destOrd="0" presId="urn:microsoft.com/office/officeart/2005/8/layout/list1"/>
    <dgm:cxn modelId="{EFC16E98-9AFE-4996-A6E7-1BE6BBFDD9E8}" type="presOf" srcId="{A94934A1-F690-44DF-8DE8-09462E8B37FA}" destId="{FE672D19-508A-4273-B463-82689229E4F6}" srcOrd="1" destOrd="0" presId="urn:microsoft.com/office/officeart/2005/8/layout/list1"/>
    <dgm:cxn modelId="{B35C9B59-D6A5-4B21-B0AD-7D3D646F1792}" srcId="{0DA71428-E605-4624-830F-3756F7F318E7}" destId="{FE60ABD9-7C7B-4119-A8AF-CABC690AF45B}" srcOrd="3" destOrd="0" parTransId="{70890958-DBE7-466E-92A3-C848ABEF42A0}" sibTransId="{88A3C15D-E42D-48F5-8365-4B2CE7A54CB9}"/>
    <dgm:cxn modelId="{CD8DC2AA-2F7D-43DD-A31C-7935A5CCE958}" srcId="{0DA71428-E605-4624-830F-3756F7F318E7}" destId="{8CF0E16D-476F-4384-9812-9A668990EAF1}" srcOrd="2" destOrd="0" parTransId="{B61D5879-1814-4855-8532-8B270160DE79}" sibTransId="{3D634A5D-769E-4FC1-B69D-556BDCC30EA0}"/>
    <dgm:cxn modelId="{3CD1E967-017E-4AE5-A910-D2A79FEDF210}" srcId="{0DA71428-E605-4624-830F-3756F7F318E7}" destId="{31CDC75D-46C0-4DA0-BC91-92A355F19FA2}" srcOrd="0" destOrd="0" parTransId="{3B6B14F7-D310-4737-B374-6EF8C9C01959}" sibTransId="{3918D370-FBC7-4ADC-955E-CCAADD81A1B5}"/>
    <dgm:cxn modelId="{5297B903-B024-49A3-858A-BD477C81C3D1}" type="presOf" srcId="{5BAA0AD3-8FE6-43B2-B309-EE5465931C8B}" destId="{E84B904F-E637-4460-A6B1-1C66A6DD2514}" srcOrd="1" destOrd="0" presId="urn:microsoft.com/office/officeart/2005/8/layout/list1"/>
    <dgm:cxn modelId="{3AF8A2F7-DB3B-4396-8BA9-CF0D9422C0FD}" type="presOf" srcId="{8CF0E16D-476F-4384-9812-9A668990EAF1}" destId="{3C19EB09-504D-4DE6-AAE9-12024C7416F7}" srcOrd="0" destOrd="0" presId="urn:microsoft.com/office/officeart/2005/8/layout/list1"/>
    <dgm:cxn modelId="{85549FD4-0EA9-458E-86A2-9A862244A577}" srcId="{0DA71428-E605-4624-830F-3756F7F318E7}" destId="{945EDF7F-4AB0-46EE-AFAE-1D522B8E478C}" srcOrd="4" destOrd="0" parTransId="{1E8358EB-644D-4D47-9094-8BD87352ED3A}" sibTransId="{B13CBAC2-C9A9-4450-A166-7EA3D74E54DF}"/>
    <dgm:cxn modelId="{A3461958-ECD3-437E-BBEC-AF936DDFB786}" type="presOf" srcId="{A94934A1-F690-44DF-8DE8-09462E8B37FA}" destId="{8EE6A134-8555-41C7-A3DA-B222583F82CE}" srcOrd="0" destOrd="0" presId="urn:microsoft.com/office/officeart/2005/8/layout/list1"/>
    <dgm:cxn modelId="{FBE9D83F-90DA-4AAF-B68C-7F4027A766FA}" type="presOf" srcId="{31CDC75D-46C0-4DA0-BC91-92A355F19FA2}" destId="{072533F1-A134-4AEF-923E-9D372316F2FC}" srcOrd="0" destOrd="0" presId="urn:microsoft.com/office/officeart/2005/8/layout/list1"/>
    <dgm:cxn modelId="{A09052E3-76C5-40B6-8A7B-F30BC1329A14}" type="presOf" srcId="{945EDF7F-4AB0-46EE-AFAE-1D522B8E478C}" destId="{DA5C9E2F-C43D-4A78-9179-BEDAB3FCD0B5}" srcOrd="1" destOrd="0" presId="urn:microsoft.com/office/officeart/2005/8/layout/list1"/>
    <dgm:cxn modelId="{F77F273F-4D5D-48C9-AEF9-F447E3746574}" type="presOf" srcId="{31CDC75D-46C0-4DA0-BC91-92A355F19FA2}" destId="{C5EA12A2-85D0-44B7-BED1-F776094F2ED0}" srcOrd="1" destOrd="0" presId="urn:microsoft.com/office/officeart/2005/8/layout/list1"/>
    <dgm:cxn modelId="{5F7ACB45-77CE-4A07-A418-E423ACD974CE}" srcId="{0DA71428-E605-4624-830F-3756F7F318E7}" destId="{A94934A1-F690-44DF-8DE8-09462E8B37FA}" srcOrd="5" destOrd="0" parTransId="{9F87669C-801C-4AC5-A882-1CBAF0A0D294}" sibTransId="{967E9469-89D4-4FA4-8D91-08B02666E900}"/>
    <dgm:cxn modelId="{51D38CC8-CA17-4818-A65F-22F24BC34568}" srcId="{0DA71428-E605-4624-830F-3756F7F318E7}" destId="{5BAA0AD3-8FE6-43B2-B309-EE5465931C8B}" srcOrd="1" destOrd="0" parTransId="{C598BB75-6C09-461B-8BA5-228E7A61BBA3}" sibTransId="{D4B2C6A4-EB6A-4D23-9387-215077280D38}"/>
    <dgm:cxn modelId="{19892E7A-D2AD-4E0A-9144-CC486C6FBEA9}" type="presOf" srcId="{FE60ABD9-7C7B-4119-A8AF-CABC690AF45B}" destId="{9299A8B4-339A-4E27-B11E-0EFBF72BB783}" srcOrd="0" destOrd="0" presId="urn:microsoft.com/office/officeart/2005/8/layout/list1"/>
    <dgm:cxn modelId="{CE1059D6-0322-4DF7-8526-521AC22FD4BE}" type="presOf" srcId="{8CF0E16D-476F-4384-9812-9A668990EAF1}" destId="{2994D49A-4320-4345-8801-F203C7DCF5BE}" srcOrd="1" destOrd="0" presId="urn:microsoft.com/office/officeart/2005/8/layout/list1"/>
    <dgm:cxn modelId="{43BB36BC-A08C-4D88-89A6-14B46FAD9DB2}" type="presOf" srcId="{5BAA0AD3-8FE6-43B2-B309-EE5465931C8B}" destId="{089CBEE3-F85B-497E-8E7D-4A524B94A469}" srcOrd="0" destOrd="0" presId="urn:microsoft.com/office/officeart/2005/8/layout/list1"/>
    <dgm:cxn modelId="{1CCF6DF8-1B17-4E68-BE37-6FE3519604EB}" type="presParOf" srcId="{4199E95D-89A9-4199-9CB7-791BA4A3A822}" destId="{8184CFBB-C7EB-4C80-8C4D-715ECF3094C9}" srcOrd="0" destOrd="0" presId="urn:microsoft.com/office/officeart/2005/8/layout/list1"/>
    <dgm:cxn modelId="{73FB6D43-A35F-4C70-9E7D-A2E609E358DA}" type="presParOf" srcId="{8184CFBB-C7EB-4C80-8C4D-715ECF3094C9}" destId="{072533F1-A134-4AEF-923E-9D372316F2FC}" srcOrd="0" destOrd="0" presId="urn:microsoft.com/office/officeart/2005/8/layout/list1"/>
    <dgm:cxn modelId="{9D0CD8AF-D213-4478-8863-DB426192F412}" type="presParOf" srcId="{8184CFBB-C7EB-4C80-8C4D-715ECF3094C9}" destId="{C5EA12A2-85D0-44B7-BED1-F776094F2ED0}" srcOrd="1" destOrd="0" presId="urn:microsoft.com/office/officeart/2005/8/layout/list1"/>
    <dgm:cxn modelId="{369CF3DE-024A-4DB0-A7F7-F3287D579497}" type="presParOf" srcId="{4199E95D-89A9-4199-9CB7-791BA4A3A822}" destId="{DA768FF1-A416-4FD9-99DC-CEBD196417C8}" srcOrd="1" destOrd="0" presId="urn:microsoft.com/office/officeart/2005/8/layout/list1"/>
    <dgm:cxn modelId="{A8029986-5F1A-4CD0-AE2C-252DD2F1E9EE}" type="presParOf" srcId="{4199E95D-89A9-4199-9CB7-791BA4A3A822}" destId="{0EBA0F86-3676-49F2-B2F4-3C24DBFEEF44}" srcOrd="2" destOrd="0" presId="urn:microsoft.com/office/officeart/2005/8/layout/list1"/>
    <dgm:cxn modelId="{F57ECE38-23DC-472F-B73A-E2CA1F7973C5}" type="presParOf" srcId="{4199E95D-89A9-4199-9CB7-791BA4A3A822}" destId="{40F5BEFD-7D55-4A2B-B45B-F53F14007BE6}" srcOrd="3" destOrd="0" presId="urn:microsoft.com/office/officeart/2005/8/layout/list1"/>
    <dgm:cxn modelId="{50D11F68-E2AA-4AA9-95CF-9F47A64D00DD}" type="presParOf" srcId="{4199E95D-89A9-4199-9CB7-791BA4A3A822}" destId="{F3155479-DB86-4787-8F7B-691EED180A8E}" srcOrd="4" destOrd="0" presId="urn:microsoft.com/office/officeart/2005/8/layout/list1"/>
    <dgm:cxn modelId="{20B5C16F-BB73-44CC-8C9A-C9D25188104D}" type="presParOf" srcId="{F3155479-DB86-4787-8F7B-691EED180A8E}" destId="{089CBEE3-F85B-497E-8E7D-4A524B94A469}" srcOrd="0" destOrd="0" presId="urn:microsoft.com/office/officeart/2005/8/layout/list1"/>
    <dgm:cxn modelId="{EDB15D24-DFBD-4E3E-83D2-275DD055E275}" type="presParOf" srcId="{F3155479-DB86-4787-8F7B-691EED180A8E}" destId="{E84B904F-E637-4460-A6B1-1C66A6DD2514}" srcOrd="1" destOrd="0" presId="urn:microsoft.com/office/officeart/2005/8/layout/list1"/>
    <dgm:cxn modelId="{CE4F1CD3-A531-40B4-94C8-E4C080E7B755}" type="presParOf" srcId="{4199E95D-89A9-4199-9CB7-791BA4A3A822}" destId="{7393FD0A-38D3-4826-9719-C886DB444B92}" srcOrd="5" destOrd="0" presId="urn:microsoft.com/office/officeart/2005/8/layout/list1"/>
    <dgm:cxn modelId="{817147AE-E080-422C-818E-2AB07620FD20}" type="presParOf" srcId="{4199E95D-89A9-4199-9CB7-791BA4A3A822}" destId="{860C960B-8A7B-4940-B597-29A273B830B6}" srcOrd="6" destOrd="0" presId="urn:microsoft.com/office/officeart/2005/8/layout/list1"/>
    <dgm:cxn modelId="{B079B6CA-FE63-4D6C-9B4A-B81709D8E87C}" type="presParOf" srcId="{4199E95D-89A9-4199-9CB7-791BA4A3A822}" destId="{4509EF79-3E56-41D3-A94C-B3A41A0E4C30}" srcOrd="7" destOrd="0" presId="urn:microsoft.com/office/officeart/2005/8/layout/list1"/>
    <dgm:cxn modelId="{1745CC97-3181-40B1-8E85-3DB481F595EF}" type="presParOf" srcId="{4199E95D-89A9-4199-9CB7-791BA4A3A822}" destId="{32174712-D861-4BD9-ACED-3511467FBCB5}" srcOrd="8" destOrd="0" presId="urn:microsoft.com/office/officeart/2005/8/layout/list1"/>
    <dgm:cxn modelId="{3133AEEB-7D1D-4D79-B8CA-D8F3A8A588E7}" type="presParOf" srcId="{32174712-D861-4BD9-ACED-3511467FBCB5}" destId="{3C19EB09-504D-4DE6-AAE9-12024C7416F7}" srcOrd="0" destOrd="0" presId="urn:microsoft.com/office/officeart/2005/8/layout/list1"/>
    <dgm:cxn modelId="{E34F9EA7-948B-473E-8509-5B6C5BBB42DD}" type="presParOf" srcId="{32174712-D861-4BD9-ACED-3511467FBCB5}" destId="{2994D49A-4320-4345-8801-F203C7DCF5BE}" srcOrd="1" destOrd="0" presId="urn:microsoft.com/office/officeart/2005/8/layout/list1"/>
    <dgm:cxn modelId="{FF51268D-31DE-4C27-A55D-20EC77234EAD}" type="presParOf" srcId="{4199E95D-89A9-4199-9CB7-791BA4A3A822}" destId="{2360BFD9-20FC-452A-B96E-8CD14EB5A48A}" srcOrd="9" destOrd="0" presId="urn:microsoft.com/office/officeart/2005/8/layout/list1"/>
    <dgm:cxn modelId="{3086E60E-3802-4186-A5F9-F08588ED17EF}" type="presParOf" srcId="{4199E95D-89A9-4199-9CB7-791BA4A3A822}" destId="{F439AF29-FECE-4454-BB7B-41E75B44A5E0}" srcOrd="10" destOrd="0" presId="urn:microsoft.com/office/officeart/2005/8/layout/list1"/>
    <dgm:cxn modelId="{7771D730-174B-4C9B-97B6-477F1BB677AC}" type="presParOf" srcId="{4199E95D-89A9-4199-9CB7-791BA4A3A822}" destId="{2801C5CF-F08F-42AF-91AF-7E5DBE5B8A42}" srcOrd="11" destOrd="0" presId="urn:microsoft.com/office/officeart/2005/8/layout/list1"/>
    <dgm:cxn modelId="{E166A56E-50A0-409E-A071-C7576C473D77}" type="presParOf" srcId="{4199E95D-89A9-4199-9CB7-791BA4A3A822}" destId="{2468C664-501F-45AF-83AA-C2A9CFF278D3}" srcOrd="12" destOrd="0" presId="urn:microsoft.com/office/officeart/2005/8/layout/list1"/>
    <dgm:cxn modelId="{5619A7A6-1392-4A64-9CFC-10DE5E975BE9}" type="presParOf" srcId="{2468C664-501F-45AF-83AA-C2A9CFF278D3}" destId="{9299A8B4-339A-4E27-B11E-0EFBF72BB783}" srcOrd="0" destOrd="0" presId="urn:microsoft.com/office/officeart/2005/8/layout/list1"/>
    <dgm:cxn modelId="{79F61478-F5F2-4C73-8B51-CD8809D1A437}" type="presParOf" srcId="{2468C664-501F-45AF-83AA-C2A9CFF278D3}" destId="{82D1BA0E-D953-403E-96CB-AEB65FAE34F2}" srcOrd="1" destOrd="0" presId="urn:microsoft.com/office/officeart/2005/8/layout/list1"/>
    <dgm:cxn modelId="{2E8741A0-7C98-4A58-9B60-BF4550A2A912}" type="presParOf" srcId="{4199E95D-89A9-4199-9CB7-791BA4A3A822}" destId="{30E38AD3-187D-4597-8CB9-62A7ACA59212}" srcOrd="13" destOrd="0" presId="urn:microsoft.com/office/officeart/2005/8/layout/list1"/>
    <dgm:cxn modelId="{805ABD7B-02EC-44C1-894D-5DA77D5D86A2}" type="presParOf" srcId="{4199E95D-89A9-4199-9CB7-791BA4A3A822}" destId="{DC93AFBF-D214-46A7-9D5C-269EE5180D8C}" srcOrd="14" destOrd="0" presId="urn:microsoft.com/office/officeart/2005/8/layout/list1"/>
    <dgm:cxn modelId="{866334A1-5281-4F97-B19D-13B79917CC6C}" type="presParOf" srcId="{4199E95D-89A9-4199-9CB7-791BA4A3A822}" destId="{35B0780E-BC98-4DE1-8B3D-ACA652E2F220}" srcOrd="15" destOrd="0" presId="urn:microsoft.com/office/officeart/2005/8/layout/list1"/>
    <dgm:cxn modelId="{8087F1D5-3DF3-4897-88F8-3C91A85A3A7E}" type="presParOf" srcId="{4199E95D-89A9-4199-9CB7-791BA4A3A822}" destId="{9323596E-36EF-4A9D-ADEB-F712D1B202E6}" srcOrd="16" destOrd="0" presId="urn:microsoft.com/office/officeart/2005/8/layout/list1"/>
    <dgm:cxn modelId="{775CD728-A516-4B31-9141-0447E4A373E0}" type="presParOf" srcId="{9323596E-36EF-4A9D-ADEB-F712D1B202E6}" destId="{167D4D76-4EA5-4511-98C7-78536F2BD06B}" srcOrd="0" destOrd="0" presId="urn:microsoft.com/office/officeart/2005/8/layout/list1"/>
    <dgm:cxn modelId="{FFA2B630-3E92-4230-8D12-B016909B0795}" type="presParOf" srcId="{9323596E-36EF-4A9D-ADEB-F712D1B202E6}" destId="{DA5C9E2F-C43D-4A78-9179-BEDAB3FCD0B5}" srcOrd="1" destOrd="0" presId="urn:microsoft.com/office/officeart/2005/8/layout/list1"/>
    <dgm:cxn modelId="{4DADD965-95C6-49DB-92E3-9B37458CDB05}" type="presParOf" srcId="{4199E95D-89A9-4199-9CB7-791BA4A3A822}" destId="{D4FCC660-0D11-4C7A-8C98-F52FF586E8B3}" srcOrd="17" destOrd="0" presId="urn:microsoft.com/office/officeart/2005/8/layout/list1"/>
    <dgm:cxn modelId="{C2A6FB67-2C0F-417E-ACEB-91C906790E72}" type="presParOf" srcId="{4199E95D-89A9-4199-9CB7-791BA4A3A822}" destId="{AFD5B2A5-52A5-4D22-BD62-111CEEFC2BD2}" srcOrd="18" destOrd="0" presId="urn:microsoft.com/office/officeart/2005/8/layout/list1"/>
    <dgm:cxn modelId="{BFE0CE4E-165A-4845-A1F6-3AAA5F78B136}" type="presParOf" srcId="{4199E95D-89A9-4199-9CB7-791BA4A3A822}" destId="{BC84640A-3D07-49EA-8A15-E1DB5953EAD0}" srcOrd="19" destOrd="0" presId="urn:microsoft.com/office/officeart/2005/8/layout/list1"/>
    <dgm:cxn modelId="{CF269B78-4BBC-4F80-AA5D-545348D52B86}" type="presParOf" srcId="{4199E95D-89A9-4199-9CB7-791BA4A3A822}" destId="{A988BD83-07A6-4996-9A32-5532B3BEAF24}" srcOrd="20" destOrd="0" presId="urn:microsoft.com/office/officeart/2005/8/layout/list1"/>
    <dgm:cxn modelId="{6CE9F88C-A0B2-49BD-BE79-D1F8037C737F}" type="presParOf" srcId="{A988BD83-07A6-4996-9A32-5532B3BEAF24}" destId="{8EE6A134-8555-41C7-A3DA-B222583F82CE}" srcOrd="0" destOrd="0" presId="urn:microsoft.com/office/officeart/2005/8/layout/list1"/>
    <dgm:cxn modelId="{5419B35B-21CC-4C13-9538-0EC56A669971}" type="presParOf" srcId="{A988BD83-07A6-4996-9A32-5532B3BEAF24}" destId="{FE672D19-508A-4273-B463-82689229E4F6}" srcOrd="1" destOrd="0" presId="urn:microsoft.com/office/officeart/2005/8/layout/list1"/>
    <dgm:cxn modelId="{8386D53F-B59C-4584-8A90-2E0F16AD80DF}" type="presParOf" srcId="{4199E95D-89A9-4199-9CB7-791BA4A3A822}" destId="{B59E811E-6251-4F6D-978E-585B5ECB0DB5}" srcOrd="21" destOrd="0" presId="urn:microsoft.com/office/officeart/2005/8/layout/list1"/>
    <dgm:cxn modelId="{7B1EBF41-D1B3-4545-97D8-C2515284934A}" type="presParOf" srcId="{4199E95D-89A9-4199-9CB7-791BA4A3A822}" destId="{8EA2CF80-D1DD-4253-8E27-A34EC852D8FB}"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C6ECE1-D48F-4987-A016-B1C80C555207}" type="doc">
      <dgm:prSet loTypeId="urn:microsoft.com/office/officeart/2005/8/layout/default#1" loCatId="list" qsTypeId="urn:microsoft.com/office/officeart/2005/8/quickstyle/simple2" qsCatId="simple" csTypeId="urn:microsoft.com/office/officeart/2005/8/colors/accent2_2" csCatId="accent2" phldr="1"/>
      <dgm:spPr/>
      <dgm:t>
        <a:bodyPr/>
        <a:lstStyle/>
        <a:p>
          <a:endParaRPr lang="en-US"/>
        </a:p>
      </dgm:t>
    </dgm:pt>
    <dgm:pt modelId="{ED8F6EE1-487C-49CB-A53A-34CA21AFA633}">
      <dgm:prSet phldrT="[Text]"/>
      <dgm:spPr/>
      <dgm:t>
        <a:bodyPr/>
        <a:lstStyle/>
        <a:p>
          <a:r>
            <a:rPr lang="en-US" dirty="0" smtClean="0"/>
            <a:t>Product Ready</a:t>
          </a:r>
          <a:endParaRPr lang="en-US" dirty="0"/>
        </a:p>
      </dgm:t>
    </dgm:pt>
    <dgm:pt modelId="{385FF929-0155-4FA2-8E5B-C87F8A322A6D}" type="parTrans" cxnId="{59AC502A-AE6F-4862-9832-C7413FCA51DE}">
      <dgm:prSet/>
      <dgm:spPr/>
      <dgm:t>
        <a:bodyPr/>
        <a:lstStyle/>
        <a:p>
          <a:endParaRPr lang="en-US"/>
        </a:p>
      </dgm:t>
    </dgm:pt>
    <dgm:pt modelId="{3C213923-D16F-4A0A-8217-7A1EC1C72E00}" type="sibTrans" cxnId="{59AC502A-AE6F-4862-9832-C7413FCA51DE}">
      <dgm:prSet/>
      <dgm:spPr/>
      <dgm:t>
        <a:bodyPr/>
        <a:lstStyle/>
        <a:p>
          <a:endParaRPr lang="en-US"/>
        </a:p>
      </dgm:t>
    </dgm:pt>
    <dgm:pt modelId="{83720388-8526-4527-AF79-E87DDF538FD8}">
      <dgm:prSet/>
      <dgm:spPr/>
      <dgm:t>
        <a:bodyPr/>
        <a:lstStyle/>
        <a:p>
          <a:r>
            <a:rPr lang="en-US" dirty="0" smtClean="0"/>
            <a:t>Audience Ready</a:t>
          </a:r>
        </a:p>
      </dgm:t>
    </dgm:pt>
    <dgm:pt modelId="{9F5E0FC8-FEB9-45EB-9FE9-33FB6B39F629}" type="parTrans" cxnId="{88B0ECC9-0BFB-40E7-92DD-718E737C161B}">
      <dgm:prSet/>
      <dgm:spPr/>
      <dgm:t>
        <a:bodyPr/>
        <a:lstStyle/>
        <a:p>
          <a:endParaRPr lang="en-US"/>
        </a:p>
      </dgm:t>
    </dgm:pt>
    <dgm:pt modelId="{C5AA7272-E1B0-405B-B18A-0BBB2861AB0F}" type="sibTrans" cxnId="{88B0ECC9-0BFB-40E7-92DD-718E737C161B}">
      <dgm:prSet/>
      <dgm:spPr/>
      <dgm:t>
        <a:bodyPr/>
        <a:lstStyle/>
        <a:p>
          <a:endParaRPr lang="en-US"/>
        </a:p>
      </dgm:t>
    </dgm:pt>
    <dgm:pt modelId="{C9A3177A-D7DA-446B-BFDC-0A702A778F32}">
      <dgm:prSet/>
      <dgm:spPr/>
      <dgm:t>
        <a:bodyPr/>
        <a:lstStyle/>
        <a:p>
          <a:r>
            <a:rPr lang="en-US" dirty="0" smtClean="0"/>
            <a:t>DOTs have capacity to utilize</a:t>
          </a:r>
        </a:p>
      </dgm:t>
    </dgm:pt>
    <dgm:pt modelId="{3F0A2B00-0CCE-4DBD-A0B3-F18DE410A4B0}" type="parTrans" cxnId="{A7A3660A-5536-48E2-8238-64BB87294C50}">
      <dgm:prSet/>
      <dgm:spPr/>
      <dgm:t>
        <a:bodyPr/>
        <a:lstStyle/>
        <a:p>
          <a:endParaRPr lang="en-US"/>
        </a:p>
      </dgm:t>
    </dgm:pt>
    <dgm:pt modelId="{5A5AAA2E-A088-44A6-80B9-5A09621B7DC5}" type="sibTrans" cxnId="{A7A3660A-5536-48E2-8238-64BB87294C50}">
      <dgm:prSet/>
      <dgm:spPr/>
      <dgm:t>
        <a:bodyPr/>
        <a:lstStyle/>
        <a:p>
          <a:endParaRPr lang="en-US"/>
        </a:p>
      </dgm:t>
    </dgm:pt>
    <dgm:pt modelId="{43130D49-04D1-4DCF-BA04-225590A7F3E4}">
      <dgm:prSet/>
      <dgm:spPr/>
      <dgm:t>
        <a:bodyPr/>
        <a:lstStyle/>
        <a:p>
          <a:r>
            <a:rPr lang="en-US" dirty="0" smtClean="0"/>
            <a:t>AASHTO and FHWA have resources</a:t>
          </a:r>
        </a:p>
      </dgm:t>
    </dgm:pt>
    <dgm:pt modelId="{731866C9-AED0-4042-8BFD-E3CC9A9B5A30}" type="parTrans" cxnId="{CE0D7CBD-0DF9-4379-A76F-3D141D4F264E}">
      <dgm:prSet/>
      <dgm:spPr/>
      <dgm:t>
        <a:bodyPr/>
        <a:lstStyle/>
        <a:p>
          <a:endParaRPr lang="en-US"/>
        </a:p>
      </dgm:t>
    </dgm:pt>
    <dgm:pt modelId="{604CB821-413C-4108-84F3-D96CEB447496}" type="sibTrans" cxnId="{CE0D7CBD-0DF9-4379-A76F-3D141D4F264E}">
      <dgm:prSet/>
      <dgm:spPr/>
      <dgm:t>
        <a:bodyPr/>
        <a:lstStyle/>
        <a:p>
          <a:endParaRPr lang="en-US"/>
        </a:p>
      </dgm:t>
    </dgm:pt>
    <dgm:pt modelId="{24F1B8D8-F8E0-4D80-B7B5-E5F09B9A83C0}">
      <dgm:prSet/>
      <dgm:spPr/>
      <dgm:t>
        <a:bodyPr/>
        <a:lstStyle/>
        <a:p>
          <a:r>
            <a:rPr lang="en-US" dirty="0" smtClean="0"/>
            <a:t>High priorities have broad appeal</a:t>
          </a:r>
        </a:p>
      </dgm:t>
    </dgm:pt>
    <dgm:pt modelId="{7F47AAE1-2FCE-4C30-9B03-C7C0D001CECC}" type="parTrans" cxnId="{163A7149-80EA-4030-8F84-9DBC197A4064}">
      <dgm:prSet/>
      <dgm:spPr/>
      <dgm:t>
        <a:bodyPr/>
        <a:lstStyle/>
        <a:p>
          <a:endParaRPr lang="en-US"/>
        </a:p>
      </dgm:t>
    </dgm:pt>
    <dgm:pt modelId="{1374152B-F212-48F7-AFDA-7C39DD790DA8}" type="sibTrans" cxnId="{163A7149-80EA-4030-8F84-9DBC197A4064}">
      <dgm:prSet/>
      <dgm:spPr/>
      <dgm:t>
        <a:bodyPr/>
        <a:lstStyle/>
        <a:p>
          <a:endParaRPr lang="en-US"/>
        </a:p>
      </dgm:t>
    </dgm:pt>
    <dgm:pt modelId="{A819290C-4AEB-4DF5-8FE0-CE5288DDA727}">
      <dgm:prSet/>
      <dgm:spPr/>
      <dgm:t>
        <a:bodyPr/>
        <a:lstStyle/>
        <a:p>
          <a:r>
            <a:rPr lang="en-US" dirty="0" smtClean="0"/>
            <a:t>Related products grouped</a:t>
          </a:r>
        </a:p>
      </dgm:t>
    </dgm:pt>
    <dgm:pt modelId="{750B9C55-28C0-4FA5-B8E8-A907E8F08D02}" type="parTrans" cxnId="{59708AD7-A34B-4337-84BD-8594C3B467FA}">
      <dgm:prSet/>
      <dgm:spPr/>
      <dgm:t>
        <a:bodyPr/>
        <a:lstStyle/>
        <a:p>
          <a:endParaRPr lang="en-US"/>
        </a:p>
      </dgm:t>
    </dgm:pt>
    <dgm:pt modelId="{90340965-40EE-4A1F-B10E-4CD913A36811}" type="sibTrans" cxnId="{59708AD7-A34B-4337-84BD-8594C3B467FA}">
      <dgm:prSet/>
      <dgm:spPr/>
      <dgm:t>
        <a:bodyPr/>
        <a:lstStyle/>
        <a:p>
          <a:endParaRPr lang="en-US"/>
        </a:p>
      </dgm:t>
    </dgm:pt>
    <dgm:pt modelId="{F49D1D66-6F02-4C33-92BC-D091AB1306F1}">
      <dgm:prSet/>
      <dgm:spPr/>
      <dgm:t>
        <a:bodyPr/>
        <a:lstStyle/>
        <a:p>
          <a:r>
            <a:rPr lang="en-US" dirty="0" smtClean="0"/>
            <a:t>3-year plan financially constrained</a:t>
          </a:r>
        </a:p>
      </dgm:t>
    </dgm:pt>
    <dgm:pt modelId="{901D1C51-1415-4EC0-87A5-2810C3107B1C}" type="parTrans" cxnId="{A508FC5D-0A78-4348-B2F9-B9DA6EE583CE}">
      <dgm:prSet/>
      <dgm:spPr/>
      <dgm:t>
        <a:bodyPr/>
        <a:lstStyle/>
        <a:p>
          <a:endParaRPr lang="en-US"/>
        </a:p>
      </dgm:t>
    </dgm:pt>
    <dgm:pt modelId="{811E0AF2-9E8D-4D42-AE9C-736BA8BA73B8}" type="sibTrans" cxnId="{A508FC5D-0A78-4348-B2F9-B9DA6EE583CE}">
      <dgm:prSet/>
      <dgm:spPr/>
      <dgm:t>
        <a:bodyPr/>
        <a:lstStyle/>
        <a:p>
          <a:endParaRPr lang="en-US"/>
        </a:p>
      </dgm:t>
    </dgm:pt>
    <dgm:pt modelId="{22168A4B-C586-403C-8686-084B146459CA}">
      <dgm:prSet/>
      <dgm:spPr/>
      <dgm:t>
        <a:bodyPr/>
        <a:lstStyle/>
        <a:p>
          <a:r>
            <a:rPr lang="en-US" dirty="0" smtClean="0"/>
            <a:t>Support for other products</a:t>
          </a:r>
        </a:p>
      </dgm:t>
    </dgm:pt>
    <dgm:pt modelId="{4E35E741-0943-4B2A-9A51-B61B3D2D7C7B}" type="parTrans" cxnId="{BF6BBAD2-0B5C-438D-BD2F-9B436D1E6BF8}">
      <dgm:prSet/>
      <dgm:spPr/>
      <dgm:t>
        <a:bodyPr/>
        <a:lstStyle/>
        <a:p>
          <a:endParaRPr lang="en-US"/>
        </a:p>
      </dgm:t>
    </dgm:pt>
    <dgm:pt modelId="{E0DB9B0D-211A-4FC0-BB80-5DE787D1879C}" type="sibTrans" cxnId="{BF6BBAD2-0B5C-438D-BD2F-9B436D1E6BF8}">
      <dgm:prSet/>
      <dgm:spPr/>
      <dgm:t>
        <a:bodyPr/>
        <a:lstStyle/>
        <a:p>
          <a:endParaRPr lang="en-US"/>
        </a:p>
      </dgm:t>
    </dgm:pt>
    <dgm:pt modelId="{92D3179C-1547-4735-B017-CA9231017C3B}">
      <dgm:prSet/>
      <dgm:spPr/>
      <dgm:t>
        <a:bodyPr/>
        <a:lstStyle/>
        <a:p>
          <a:r>
            <a:rPr lang="en-US" dirty="0" smtClean="0"/>
            <a:t>Revisit plan annually</a:t>
          </a:r>
        </a:p>
      </dgm:t>
    </dgm:pt>
    <dgm:pt modelId="{A3210A8F-A8EE-4CA1-96AC-30D4D154F8CC}" type="parTrans" cxnId="{D544BBAE-E411-433D-8CC2-A84EFB678B11}">
      <dgm:prSet/>
      <dgm:spPr/>
      <dgm:t>
        <a:bodyPr/>
        <a:lstStyle/>
        <a:p>
          <a:endParaRPr lang="en-US"/>
        </a:p>
      </dgm:t>
    </dgm:pt>
    <dgm:pt modelId="{F29C611F-467C-4AE8-AFBB-97E9B938E690}" type="sibTrans" cxnId="{D544BBAE-E411-433D-8CC2-A84EFB678B11}">
      <dgm:prSet/>
      <dgm:spPr/>
      <dgm:t>
        <a:bodyPr/>
        <a:lstStyle/>
        <a:p>
          <a:endParaRPr lang="en-US"/>
        </a:p>
      </dgm:t>
    </dgm:pt>
    <dgm:pt modelId="{344157B4-5543-43A6-BBB5-E11C35AD819C}" type="pres">
      <dgm:prSet presAssocID="{8AC6ECE1-D48F-4987-A016-B1C80C555207}" presName="diagram" presStyleCnt="0">
        <dgm:presLayoutVars>
          <dgm:dir/>
          <dgm:resizeHandles val="exact"/>
        </dgm:presLayoutVars>
      </dgm:prSet>
      <dgm:spPr/>
      <dgm:t>
        <a:bodyPr/>
        <a:lstStyle/>
        <a:p>
          <a:endParaRPr lang="en-US"/>
        </a:p>
      </dgm:t>
    </dgm:pt>
    <dgm:pt modelId="{674B1BF1-C198-4ADC-BD15-8634437DC2B6}" type="pres">
      <dgm:prSet presAssocID="{ED8F6EE1-487C-49CB-A53A-34CA21AFA633}" presName="node" presStyleLbl="node1" presStyleIdx="0" presStyleCnt="9">
        <dgm:presLayoutVars>
          <dgm:bulletEnabled val="1"/>
        </dgm:presLayoutVars>
      </dgm:prSet>
      <dgm:spPr/>
      <dgm:t>
        <a:bodyPr/>
        <a:lstStyle/>
        <a:p>
          <a:endParaRPr lang="en-US"/>
        </a:p>
      </dgm:t>
    </dgm:pt>
    <dgm:pt modelId="{4FB415D3-3619-4BFA-BF29-8664FB26D756}" type="pres">
      <dgm:prSet presAssocID="{3C213923-D16F-4A0A-8217-7A1EC1C72E00}" presName="sibTrans" presStyleCnt="0"/>
      <dgm:spPr/>
      <dgm:t>
        <a:bodyPr/>
        <a:lstStyle/>
        <a:p>
          <a:endParaRPr lang="en-US"/>
        </a:p>
      </dgm:t>
    </dgm:pt>
    <dgm:pt modelId="{997956C8-2AE4-40EA-B3E9-AC2EE51A688F}" type="pres">
      <dgm:prSet presAssocID="{83720388-8526-4527-AF79-E87DDF538FD8}" presName="node" presStyleLbl="node1" presStyleIdx="1" presStyleCnt="9">
        <dgm:presLayoutVars>
          <dgm:bulletEnabled val="1"/>
        </dgm:presLayoutVars>
      </dgm:prSet>
      <dgm:spPr/>
      <dgm:t>
        <a:bodyPr/>
        <a:lstStyle/>
        <a:p>
          <a:endParaRPr lang="en-US"/>
        </a:p>
      </dgm:t>
    </dgm:pt>
    <dgm:pt modelId="{57CE64A0-5D72-4830-8C19-0ECD2D68E7B7}" type="pres">
      <dgm:prSet presAssocID="{C5AA7272-E1B0-405B-B18A-0BBB2861AB0F}" presName="sibTrans" presStyleCnt="0"/>
      <dgm:spPr/>
      <dgm:t>
        <a:bodyPr/>
        <a:lstStyle/>
        <a:p>
          <a:endParaRPr lang="en-US"/>
        </a:p>
      </dgm:t>
    </dgm:pt>
    <dgm:pt modelId="{17209707-E345-4029-8E50-947BA9EA9CF5}" type="pres">
      <dgm:prSet presAssocID="{C9A3177A-D7DA-446B-BFDC-0A702A778F32}" presName="node" presStyleLbl="node1" presStyleIdx="2" presStyleCnt="9">
        <dgm:presLayoutVars>
          <dgm:bulletEnabled val="1"/>
        </dgm:presLayoutVars>
      </dgm:prSet>
      <dgm:spPr/>
      <dgm:t>
        <a:bodyPr/>
        <a:lstStyle/>
        <a:p>
          <a:endParaRPr lang="en-US"/>
        </a:p>
      </dgm:t>
    </dgm:pt>
    <dgm:pt modelId="{B97DA952-9269-4043-9850-EEAC03546890}" type="pres">
      <dgm:prSet presAssocID="{5A5AAA2E-A088-44A6-80B9-5A09621B7DC5}" presName="sibTrans" presStyleCnt="0"/>
      <dgm:spPr/>
      <dgm:t>
        <a:bodyPr/>
        <a:lstStyle/>
        <a:p>
          <a:endParaRPr lang="en-US"/>
        </a:p>
      </dgm:t>
    </dgm:pt>
    <dgm:pt modelId="{48966F1D-E2DB-402A-9040-1ECF4325742D}" type="pres">
      <dgm:prSet presAssocID="{43130D49-04D1-4DCF-BA04-225590A7F3E4}" presName="node" presStyleLbl="node1" presStyleIdx="3" presStyleCnt="9">
        <dgm:presLayoutVars>
          <dgm:bulletEnabled val="1"/>
        </dgm:presLayoutVars>
      </dgm:prSet>
      <dgm:spPr/>
      <dgm:t>
        <a:bodyPr/>
        <a:lstStyle/>
        <a:p>
          <a:endParaRPr lang="en-US"/>
        </a:p>
      </dgm:t>
    </dgm:pt>
    <dgm:pt modelId="{BCFAEEBA-AE08-49CD-83E2-AED43C0F2843}" type="pres">
      <dgm:prSet presAssocID="{604CB821-413C-4108-84F3-D96CEB447496}" presName="sibTrans" presStyleCnt="0"/>
      <dgm:spPr/>
      <dgm:t>
        <a:bodyPr/>
        <a:lstStyle/>
        <a:p>
          <a:endParaRPr lang="en-US"/>
        </a:p>
      </dgm:t>
    </dgm:pt>
    <dgm:pt modelId="{A5FBFCA1-68E7-40F7-869B-6957989F8581}" type="pres">
      <dgm:prSet presAssocID="{24F1B8D8-F8E0-4D80-B7B5-E5F09B9A83C0}" presName="node" presStyleLbl="node1" presStyleIdx="4" presStyleCnt="9">
        <dgm:presLayoutVars>
          <dgm:bulletEnabled val="1"/>
        </dgm:presLayoutVars>
      </dgm:prSet>
      <dgm:spPr/>
      <dgm:t>
        <a:bodyPr/>
        <a:lstStyle/>
        <a:p>
          <a:endParaRPr lang="en-US"/>
        </a:p>
      </dgm:t>
    </dgm:pt>
    <dgm:pt modelId="{45650A2E-BBCE-48C7-9DCE-7D3ADA114990}" type="pres">
      <dgm:prSet presAssocID="{1374152B-F212-48F7-AFDA-7C39DD790DA8}" presName="sibTrans" presStyleCnt="0"/>
      <dgm:spPr/>
      <dgm:t>
        <a:bodyPr/>
        <a:lstStyle/>
        <a:p>
          <a:endParaRPr lang="en-US"/>
        </a:p>
      </dgm:t>
    </dgm:pt>
    <dgm:pt modelId="{F130F877-C007-4513-B17A-3DC192ECD490}" type="pres">
      <dgm:prSet presAssocID="{A819290C-4AEB-4DF5-8FE0-CE5288DDA727}" presName="node" presStyleLbl="node1" presStyleIdx="5" presStyleCnt="9">
        <dgm:presLayoutVars>
          <dgm:bulletEnabled val="1"/>
        </dgm:presLayoutVars>
      </dgm:prSet>
      <dgm:spPr/>
      <dgm:t>
        <a:bodyPr/>
        <a:lstStyle/>
        <a:p>
          <a:endParaRPr lang="en-US"/>
        </a:p>
      </dgm:t>
    </dgm:pt>
    <dgm:pt modelId="{AD3ACD31-7736-4697-9016-6E27A327D8F9}" type="pres">
      <dgm:prSet presAssocID="{90340965-40EE-4A1F-B10E-4CD913A36811}" presName="sibTrans" presStyleCnt="0"/>
      <dgm:spPr/>
      <dgm:t>
        <a:bodyPr/>
        <a:lstStyle/>
        <a:p>
          <a:endParaRPr lang="en-US"/>
        </a:p>
      </dgm:t>
    </dgm:pt>
    <dgm:pt modelId="{9F176B85-3C19-4F3F-8607-4BFF0BBBEA68}" type="pres">
      <dgm:prSet presAssocID="{F49D1D66-6F02-4C33-92BC-D091AB1306F1}" presName="node" presStyleLbl="node1" presStyleIdx="6" presStyleCnt="9">
        <dgm:presLayoutVars>
          <dgm:bulletEnabled val="1"/>
        </dgm:presLayoutVars>
      </dgm:prSet>
      <dgm:spPr/>
      <dgm:t>
        <a:bodyPr/>
        <a:lstStyle/>
        <a:p>
          <a:endParaRPr lang="en-US"/>
        </a:p>
      </dgm:t>
    </dgm:pt>
    <dgm:pt modelId="{06E35EAD-FEEC-477D-A385-C0AA4D3D0732}" type="pres">
      <dgm:prSet presAssocID="{811E0AF2-9E8D-4D42-AE9C-736BA8BA73B8}" presName="sibTrans" presStyleCnt="0"/>
      <dgm:spPr/>
      <dgm:t>
        <a:bodyPr/>
        <a:lstStyle/>
        <a:p>
          <a:endParaRPr lang="en-US"/>
        </a:p>
      </dgm:t>
    </dgm:pt>
    <dgm:pt modelId="{0C0156C4-6F97-4C8B-877E-37016F3C1AF2}" type="pres">
      <dgm:prSet presAssocID="{22168A4B-C586-403C-8686-084B146459CA}" presName="node" presStyleLbl="node1" presStyleIdx="7" presStyleCnt="9">
        <dgm:presLayoutVars>
          <dgm:bulletEnabled val="1"/>
        </dgm:presLayoutVars>
      </dgm:prSet>
      <dgm:spPr/>
      <dgm:t>
        <a:bodyPr/>
        <a:lstStyle/>
        <a:p>
          <a:endParaRPr lang="en-US"/>
        </a:p>
      </dgm:t>
    </dgm:pt>
    <dgm:pt modelId="{81D22216-139F-47F2-AFC2-2079D45A5164}" type="pres">
      <dgm:prSet presAssocID="{E0DB9B0D-211A-4FC0-BB80-5DE787D1879C}" presName="sibTrans" presStyleCnt="0"/>
      <dgm:spPr/>
      <dgm:t>
        <a:bodyPr/>
        <a:lstStyle/>
        <a:p>
          <a:endParaRPr lang="en-US"/>
        </a:p>
      </dgm:t>
    </dgm:pt>
    <dgm:pt modelId="{10FAD680-C23A-472C-A16A-F47A3F8FB56F}" type="pres">
      <dgm:prSet presAssocID="{92D3179C-1547-4735-B017-CA9231017C3B}" presName="node" presStyleLbl="node1" presStyleIdx="8" presStyleCnt="9">
        <dgm:presLayoutVars>
          <dgm:bulletEnabled val="1"/>
        </dgm:presLayoutVars>
      </dgm:prSet>
      <dgm:spPr/>
      <dgm:t>
        <a:bodyPr/>
        <a:lstStyle/>
        <a:p>
          <a:endParaRPr lang="en-US"/>
        </a:p>
      </dgm:t>
    </dgm:pt>
  </dgm:ptLst>
  <dgm:cxnLst>
    <dgm:cxn modelId="{317697B1-C3C6-4125-89E7-4AB316F9AA61}" type="presOf" srcId="{A819290C-4AEB-4DF5-8FE0-CE5288DDA727}" destId="{F130F877-C007-4513-B17A-3DC192ECD490}" srcOrd="0" destOrd="0" presId="urn:microsoft.com/office/officeart/2005/8/layout/default#1"/>
    <dgm:cxn modelId="{88B0ECC9-0BFB-40E7-92DD-718E737C161B}" srcId="{8AC6ECE1-D48F-4987-A016-B1C80C555207}" destId="{83720388-8526-4527-AF79-E87DDF538FD8}" srcOrd="1" destOrd="0" parTransId="{9F5E0FC8-FEB9-45EB-9FE9-33FB6B39F629}" sibTransId="{C5AA7272-E1B0-405B-B18A-0BBB2861AB0F}"/>
    <dgm:cxn modelId="{29D26965-A622-42BC-A501-AA26A1DC66A5}" type="presOf" srcId="{ED8F6EE1-487C-49CB-A53A-34CA21AFA633}" destId="{674B1BF1-C198-4ADC-BD15-8634437DC2B6}" srcOrd="0" destOrd="0" presId="urn:microsoft.com/office/officeart/2005/8/layout/default#1"/>
    <dgm:cxn modelId="{001F1510-C030-4B7A-9197-B81652123D11}" type="presOf" srcId="{24F1B8D8-F8E0-4D80-B7B5-E5F09B9A83C0}" destId="{A5FBFCA1-68E7-40F7-869B-6957989F8581}" srcOrd="0" destOrd="0" presId="urn:microsoft.com/office/officeart/2005/8/layout/default#1"/>
    <dgm:cxn modelId="{163A7149-80EA-4030-8F84-9DBC197A4064}" srcId="{8AC6ECE1-D48F-4987-A016-B1C80C555207}" destId="{24F1B8D8-F8E0-4D80-B7B5-E5F09B9A83C0}" srcOrd="4" destOrd="0" parTransId="{7F47AAE1-2FCE-4C30-9B03-C7C0D001CECC}" sibTransId="{1374152B-F212-48F7-AFDA-7C39DD790DA8}"/>
    <dgm:cxn modelId="{F9C68B41-9C2B-4404-A133-87FC904E335D}" type="presOf" srcId="{43130D49-04D1-4DCF-BA04-225590A7F3E4}" destId="{48966F1D-E2DB-402A-9040-1ECF4325742D}" srcOrd="0" destOrd="0" presId="urn:microsoft.com/office/officeart/2005/8/layout/default#1"/>
    <dgm:cxn modelId="{1972717E-D7A9-49CE-B8A3-ABD1A88D4CCF}" type="presOf" srcId="{83720388-8526-4527-AF79-E87DDF538FD8}" destId="{997956C8-2AE4-40EA-B3E9-AC2EE51A688F}" srcOrd="0" destOrd="0" presId="urn:microsoft.com/office/officeart/2005/8/layout/default#1"/>
    <dgm:cxn modelId="{EDC9000F-7F4F-4AB8-8EDF-EC7D4398BF82}" type="presOf" srcId="{8AC6ECE1-D48F-4987-A016-B1C80C555207}" destId="{344157B4-5543-43A6-BBB5-E11C35AD819C}" srcOrd="0" destOrd="0" presId="urn:microsoft.com/office/officeart/2005/8/layout/default#1"/>
    <dgm:cxn modelId="{59708AD7-A34B-4337-84BD-8594C3B467FA}" srcId="{8AC6ECE1-D48F-4987-A016-B1C80C555207}" destId="{A819290C-4AEB-4DF5-8FE0-CE5288DDA727}" srcOrd="5" destOrd="0" parTransId="{750B9C55-28C0-4FA5-B8E8-A907E8F08D02}" sibTransId="{90340965-40EE-4A1F-B10E-4CD913A36811}"/>
    <dgm:cxn modelId="{A508FC5D-0A78-4348-B2F9-B9DA6EE583CE}" srcId="{8AC6ECE1-D48F-4987-A016-B1C80C555207}" destId="{F49D1D66-6F02-4C33-92BC-D091AB1306F1}" srcOrd="6" destOrd="0" parTransId="{901D1C51-1415-4EC0-87A5-2810C3107B1C}" sibTransId="{811E0AF2-9E8D-4D42-AE9C-736BA8BA73B8}"/>
    <dgm:cxn modelId="{D544BBAE-E411-433D-8CC2-A84EFB678B11}" srcId="{8AC6ECE1-D48F-4987-A016-B1C80C555207}" destId="{92D3179C-1547-4735-B017-CA9231017C3B}" srcOrd="8" destOrd="0" parTransId="{A3210A8F-A8EE-4CA1-96AC-30D4D154F8CC}" sibTransId="{F29C611F-467C-4AE8-AFBB-97E9B938E690}"/>
    <dgm:cxn modelId="{BF6BBAD2-0B5C-438D-BD2F-9B436D1E6BF8}" srcId="{8AC6ECE1-D48F-4987-A016-B1C80C555207}" destId="{22168A4B-C586-403C-8686-084B146459CA}" srcOrd="7" destOrd="0" parTransId="{4E35E741-0943-4B2A-9A51-B61B3D2D7C7B}" sibTransId="{E0DB9B0D-211A-4FC0-BB80-5DE787D1879C}"/>
    <dgm:cxn modelId="{7EE745BD-FC21-43A6-BA63-911420347082}" type="presOf" srcId="{F49D1D66-6F02-4C33-92BC-D091AB1306F1}" destId="{9F176B85-3C19-4F3F-8607-4BFF0BBBEA68}" srcOrd="0" destOrd="0" presId="urn:microsoft.com/office/officeart/2005/8/layout/default#1"/>
    <dgm:cxn modelId="{2AB94374-AFEA-4E72-ABAB-2581A58B731A}" type="presOf" srcId="{C9A3177A-D7DA-446B-BFDC-0A702A778F32}" destId="{17209707-E345-4029-8E50-947BA9EA9CF5}" srcOrd="0" destOrd="0" presId="urn:microsoft.com/office/officeart/2005/8/layout/default#1"/>
    <dgm:cxn modelId="{87D64E33-D837-436C-A375-769678163746}" type="presOf" srcId="{22168A4B-C586-403C-8686-084B146459CA}" destId="{0C0156C4-6F97-4C8B-877E-37016F3C1AF2}" srcOrd="0" destOrd="0" presId="urn:microsoft.com/office/officeart/2005/8/layout/default#1"/>
    <dgm:cxn modelId="{59AC502A-AE6F-4862-9832-C7413FCA51DE}" srcId="{8AC6ECE1-D48F-4987-A016-B1C80C555207}" destId="{ED8F6EE1-487C-49CB-A53A-34CA21AFA633}" srcOrd="0" destOrd="0" parTransId="{385FF929-0155-4FA2-8E5B-C87F8A322A6D}" sibTransId="{3C213923-D16F-4A0A-8217-7A1EC1C72E00}"/>
    <dgm:cxn modelId="{CE0D7CBD-0DF9-4379-A76F-3D141D4F264E}" srcId="{8AC6ECE1-D48F-4987-A016-B1C80C555207}" destId="{43130D49-04D1-4DCF-BA04-225590A7F3E4}" srcOrd="3" destOrd="0" parTransId="{731866C9-AED0-4042-8BFD-E3CC9A9B5A30}" sibTransId="{604CB821-413C-4108-84F3-D96CEB447496}"/>
    <dgm:cxn modelId="{A7A3660A-5536-48E2-8238-64BB87294C50}" srcId="{8AC6ECE1-D48F-4987-A016-B1C80C555207}" destId="{C9A3177A-D7DA-446B-BFDC-0A702A778F32}" srcOrd="2" destOrd="0" parTransId="{3F0A2B00-0CCE-4DBD-A0B3-F18DE410A4B0}" sibTransId="{5A5AAA2E-A088-44A6-80B9-5A09621B7DC5}"/>
    <dgm:cxn modelId="{9BBD49B9-CC8D-4207-884C-F7A05BDCC034}" type="presOf" srcId="{92D3179C-1547-4735-B017-CA9231017C3B}" destId="{10FAD680-C23A-472C-A16A-F47A3F8FB56F}" srcOrd="0" destOrd="0" presId="urn:microsoft.com/office/officeart/2005/8/layout/default#1"/>
    <dgm:cxn modelId="{A23AF9F3-1D25-4CA5-9B46-70D9EC02F20B}" type="presParOf" srcId="{344157B4-5543-43A6-BBB5-E11C35AD819C}" destId="{674B1BF1-C198-4ADC-BD15-8634437DC2B6}" srcOrd="0" destOrd="0" presId="urn:microsoft.com/office/officeart/2005/8/layout/default#1"/>
    <dgm:cxn modelId="{92BB60CF-4C9E-45B1-9491-21C7D752BB1B}" type="presParOf" srcId="{344157B4-5543-43A6-BBB5-E11C35AD819C}" destId="{4FB415D3-3619-4BFA-BF29-8664FB26D756}" srcOrd="1" destOrd="0" presId="urn:microsoft.com/office/officeart/2005/8/layout/default#1"/>
    <dgm:cxn modelId="{7D086F03-8414-4612-8623-34BFE878B10D}" type="presParOf" srcId="{344157B4-5543-43A6-BBB5-E11C35AD819C}" destId="{997956C8-2AE4-40EA-B3E9-AC2EE51A688F}" srcOrd="2" destOrd="0" presId="urn:microsoft.com/office/officeart/2005/8/layout/default#1"/>
    <dgm:cxn modelId="{A79C3850-ED55-4950-ADE9-C84149ABC97C}" type="presParOf" srcId="{344157B4-5543-43A6-BBB5-E11C35AD819C}" destId="{57CE64A0-5D72-4830-8C19-0ECD2D68E7B7}" srcOrd="3" destOrd="0" presId="urn:microsoft.com/office/officeart/2005/8/layout/default#1"/>
    <dgm:cxn modelId="{460DCA27-7231-426C-9027-0366AE1368A8}" type="presParOf" srcId="{344157B4-5543-43A6-BBB5-E11C35AD819C}" destId="{17209707-E345-4029-8E50-947BA9EA9CF5}" srcOrd="4" destOrd="0" presId="urn:microsoft.com/office/officeart/2005/8/layout/default#1"/>
    <dgm:cxn modelId="{0C28FBDB-32CC-4447-A0B7-A97695AA8627}" type="presParOf" srcId="{344157B4-5543-43A6-BBB5-E11C35AD819C}" destId="{B97DA952-9269-4043-9850-EEAC03546890}" srcOrd="5" destOrd="0" presId="urn:microsoft.com/office/officeart/2005/8/layout/default#1"/>
    <dgm:cxn modelId="{2A749A94-34F4-4DE3-B75A-69E03EE5B9AE}" type="presParOf" srcId="{344157B4-5543-43A6-BBB5-E11C35AD819C}" destId="{48966F1D-E2DB-402A-9040-1ECF4325742D}" srcOrd="6" destOrd="0" presId="urn:microsoft.com/office/officeart/2005/8/layout/default#1"/>
    <dgm:cxn modelId="{DBCD14A3-D6EA-47EE-A77A-0F2E9B95100C}" type="presParOf" srcId="{344157B4-5543-43A6-BBB5-E11C35AD819C}" destId="{BCFAEEBA-AE08-49CD-83E2-AED43C0F2843}" srcOrd="7" destOrd="0" presId="urn:microsoft.com/office/officeart/2005/8/layout/default#1"/>
    <dgm:cxn modelId="{1BC884CF-602A-4A78-A002-F45A8D5D2F0E}" type="presParOf" srcId="{344157B4-5543-43A6-BBB5-E11C35AD819C}" destId="{A5FBFCA1-68E7-40F7-869B-6957989F8581}" srcOrd="8" destOrd="0" presId="urn:microsoft.com/office/officeart/2005/8/layout/default#1"/>
    <dgm:cxn modelId="{E11E5319-869B-489B-A204-D66EB4CA95E1}" type="presParOf" srcId="{344157B4-5543-43A6-BBB5-E11C35AD819C}" destId="{45650A2E-BBCE-48C7-9DCE-7D3ADA114990}" srcOrd="9" destOrd="0" presId="urn:microsoft.com/office/officeart/2005/8/layout/default#1"/>
    <dgm:cxn modelId="{0ABC0554-2DAE-4CE5-9F06-C64381A566A2}" type="presParOf" srcId="{344157B4-5543-43A6-BBB5-E11C35AD819C}" destId="{F130F877-C007-4513-B17A-3DC192ECD490}" srcOrd="10" destOrd="0" presId="urn:microsoft.com/office/officeart/2005/8/layout/default#1"/>
    <dgm:cxn modelId="{465D0402-8F13-4C4C-8C2C-6476E4324EB4}" type="presParOf" srcId="{344157B4-5543-43A6-BBB5-E11C35AD819C}" destId="{AD3ACD31-7736-4697-9016-6E27A327D8F9}" srcOrd="11" destOrd="0" presId="urn:microsoft.com/office/officeart/2005/8/layout/default#1"/>
    <dgm:cxn modelId="{AF349344-EDCC-4210-AE2A-007F48CD76C4}" type="presParOf" srcId="{344157B4-5543-43A6-BBB5-E11C35AD819C}" destId="{9F176B85-3C19-4F3F-8607-4BFF0BBBEA68}" srcOrd="12" destOrd="0" presId="urn:microsoft.com/office/officeart/2005/8/layout/default#1"/>
    <dgm:cxn modelId="{53BD112F-74A3-400E-9FDC-31513AFDFD96}" type="presParOf" srcId="{344157B4-5543-43A6-BBB5-E11C35AD819C}" destId="{06E35EAD-FEEC-477D-A385-C0AA4D3D0732}" srcOrd="13" destOrd="0" presId="urn:microsoft.com/office/officeart/2005/8/layout/default#1"/>
    <dgm:cxn modelId="{331C8191-793E-40EE-BA57-E82B9456F7A0}" type="presParOf" srcId="{344157B4-5543-43A6-BBB5-E11C35AD819C}" destId="{0C0156C4-6F97-4C8B-877E-37016F3C1AF2}" srcOrd="14" destOrd="0" presId="urn:microsoft.com/office/officeart/2005/8/layout/default#1"/>
    <dgm:cxn modelId="{11D49C00-DB5F-4101-B4F8-E2E39966203A}" type="presParOf" srcId="{344157B4-5543-43A6-BBB5-E11C35AD819C}" destId="{81D22216-139F-47F2-AFC2-2079D45A5164}" srcOrd="15" destOrd="0" presId="urn:microsoft.com/office/officeart/2005/8/layout/default#1"/>
    <dgm:cxn modelId="{BEAA1CB8-FA04-4D64-B815-F9184B6F96EF}" type="presParOf" srcId="{344157B4-5543-43A6-BBB5-E11C35AD819C}" destId="{10FAD680-C23A-472C-A16A-F47A3F8FB56F}" srcOrd="1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A2C6B-D928-486F-A269-A79A91CC2DFE}">
      <dsp:nvSpPr>
        <dsp:cNvPr id="0" name=""/>
        <dsp:cNvSpPr/>
      </dsp:nvSpPr>
      <dsp:spPr>
        <a:xfrm>
          <a:off x="228594" y="914396"/>
          <a:ext cx="8382010" cy="1738961"/>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FCE0A9-27F9-4DF4-9126-357468DC7AF9}">
      <dsp:nvSpPr>
        <dsp:cNvPr id="0" name=""/>
        <dsp:cNvSpPr/>
      </dsp:nvSpPr>
      <dsp:spPr>
        <a:xfrm>
          <a:off x="2589" y="2819400"/>
          <a:ext cx="1558944" cy="129540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Research responds to known transportation challenges</a:t>
          </a:r>
          <a:endParaRPr lang="en-US" sz="1400" kern="1200" dirty="0"/>
        </a:p>
      </dsp:txBody>
      <dsp:txXfrm>
        <a:off x="65825" y="2882636"/>
        <a:ext cx="1432472" cy="1168929"/>
      </dsp:txXfrm>
    </dsp:sp>
    <dsp:sp modelId="{414E9EC9-8777-4034-AF79-153BAD3FBA8D}">
      <dsp:nvSpPr>
        <dsp:cNvPr id="0" name=""/>
        <dsp:cNvSpPr/>
      </dsp:nvSpPr>
      <dsp:spPr>
        <a:xfrm>
          <a:off x="1821358" y="2819400"/>
          <a:ext cx="1558944" cy="129540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smtClean="0"/>
            <a:t>A research product emerges and is </a:t>
          </a:r>
          <a:r>
            <a:rPr lang="en-US" sz="1400" b="0" strike="noStrike" kern="1200" smtClean="0"/>
            <a:t>refined </a:t>
          </a:r>
          <a:r>
            <a:rPr lang="en-US" sz="1400" b="0" kern="1200" smtClean="0"/>
            <a:t>through pilots and </a:t>
          </a:r>
          <a:r>
            <a:rPr lang="en-US" sz="1400" kern="1200" smtClean="0"/>
            <a:t>other activities</a:t>
          </a:r>
          <a:endParaRPr lang="en-US" sz="1400" kern="1200" dirty="0"/>
        </a:p>
      </dsp:txBody>
      <dsp:txXfrm>
        <a:off x="1884594" y="2882636"/>
        <a:ext cx="1432472" cy="1168929"/>
      </dsp:txXfrm>
    </dsp:sp>
    <dsp:sp modelId="{B23FE9BE-F360-4433-BBA2-4A6CE4D9366A}">
      <dsp:nvSpPr>
        <dsp:cNvPr id="0" name=""/>
        <dsp:cNvSpPr/>
      </dsp:nvSpPr>
      <dsp:spPr>
        <a:xfrm>
          <a:off x="3640127" y="2819400"/>
          <a:ext cx="1558944" cy="129540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smtClean="0"/>
            <a:t>Potential implementation explored through </a:t>
          </a:r>
          <a:r>
            <a:rPr lang="en-US" sz="1400" kern="1200" baseline="0" smtClean="0"/>
            <a:t>knowledge</a:t>
          </a:r>
          <a:r>
            <a:rPr lang="en-US" sz="1400" kern="1200" smtClean="0"/>
            <a:t> transfer</a:t>
          </a:r>
          <a:endParaRPr lang="en-US" sz="1400" kern="1200" dirty="0"/>
        </a:p>
      </dsp:txBody>
      <dsp:txXfrm>
        <a:off x="3703363" y="2882636"/>
        <a:ext cx="1432472" cy="1168929"/>
      </dsp:txXfrm>
    </dsp:sp>
    <dsp:sp modelId="{8680B0F0-3FEB-4640-A2FD-BB55C7D75DE2}">
      <dsp:nvSpPr>
        <dsp:cNvPr id="0" name=""/>
        <dsp:cNvSpPr/>
      </dsp:nvSpPr>
      <dsp:spPr>
        <a:xfrm>
          <a:off x="5458896" y="2819400"/>
          <a:ext cx="1558944" cy="129540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baseline="0" smtClean="0"/>
            <a:t>Partner agencies select, prioritize, and prepare product for implementation</a:t>
          </a:r>
          <a:endParaRPr lang="en-US" sz="1400" kern="1200" baseline="0" dirty="0"/>
        </a:p>
      </dsp:txBody>
      <dsp:txXfrm>
        <a:off x="5522132" y="2882636"/>
        <a:ext cx="1432472" cy="1168929"/>
      </dsp:txXfrm>
    </dsp:sp>
    <dsp:sp modelId="{93E1B457-0704-41C3-9001-9784711DAE0C}">
      <dsp:nvSpPr>
        <dsp:cNvPr id="0" name=""/>
        <dsp:cNvSpPr/>
      </dsp:nvSpPr>
      <dsp:spPr>
        <a:xfrm>
          <a:off x="7277665" y="2819400"/>
          <a:ext cx="1558944" cy="129540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baseline="0" smtClean="0"/>
            <a:t>Product is marketed to users and integrated into standard practice</a:t>
          </a:r>
          <a:endParaRPr lang="en-US" sz="1400" kern="1200" baseline="0" dirty="0"/>
        </a:p>
      </dsp:txBody>
      <dsp:txXfrm>
        <a:off x="7340901" y="2882636"/>
        <a:ext cx="1432472" cy="11689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A0F86-3676-49F2-B2F4-3C24DBFEEF44}">
      <dsp:nvSpPr>
        <dsp:cNvPr id="0" name=""/>
        <dsp:cNvSpPr/>
      </dsp:nvSpPr>
      <dsp:spPr>
        <a:xfrm>
          <a:off x="0" y="654982"/>
          <a:ext cx="8229600" cy="302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EA12A2-85D0-44B7-BED1-F776094F2ED0}">
      <dsp:nvSpPr>
        <dsp:cNvPr id="0" name=""/>
        <dsp:cNvSpPr/>
      </dsp:nvSpPr>
      <dsp:spPr>
        <a:xfrm>
          <a:off x="411480" y="151823"/>
          <a:ext cx="7627193" cy="68027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b="1" kern="1200" dirty="0" smtClean="0"/>
            <a:t>5-6 States/agencies adopt as standard practice</a:t>
          </a:r>
          <a:endParaRPr lang="en-US" sz="2400" b="1" kern="1200" dirty="0"/>
        </a:p>
      </dsp:txBody>
      <dsp:txXfrm>
        <a:off x="444688" y="185031"/>
        <a:ext cx="7560777" cy="613862"/>
      </dsp:txXfrm>
    </dsp:sp>
    <dsp:sp modelId="{860C960B-8A7B-4940-B597-29A273B830B6}">
      <dsp:nvSpPr>
        <dsp:cNvPr id="0" name=""/>
        <dsp:cNvSpPr/>
      </dsp:nvSpPr>
      <dsp:spPr>
        <a:xfrm>
          <a:off x="0" y="1525341"/>
          <a:ext cx="8229600" cy="302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4B904F-E637-4460-A6B1-1C66A6DD2514}">
      <dsp:nvSpPr>
        <dsp:cNvPr id="0" name=""/>
        <dsp:cNvSpPr/>
      </dsp:nvSpPr>
      <dsp:spPr>
        <a:xfrm>
          <a:off x="411480" y="1022182"/>
          <a:ext cx="7627193" cy="68027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b="1" kern="1200" dirty="0" smtClean="0"/>
            <a:t>Additional states/agencies follow the lead</a:t>
          </a:r>
        </a:p>
      </dsp:txBody>
      <dsp:txXfrm>
        <a:off x="444688" y="1055390"/>
        <a:ext cx="7560777" cy="613862"/>
      </dsp:txXfrm>
    </dsp:sp>
    <dsp:sp modelId="{F439AF29-FECE-4454-BB7B-41E75B44A5E0}">
      <dsp:nvSpPr>
        <dsp:cNvPr id="0" name=""/>
        <dsp:cNvSpPr/>
      </dsp:nvSpPr>
      <dsp:spPr>
        <a:xfrm>
          <a:off x="0" y="2395700"/>
          <a:ext cx="8229600" cy="302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94D49A-4320-4345-8801-F203C7DCF5BE}">
      <dsp:nvSpPr>
        <dsp:cNvPr id="0" name=""/>
        <dsp:cNvSpPr/>
      </dsp:nvSpPr>
      <dsp:spPr>
        <a:xfrm>
          <a:off x="411480" y="1892541"/>
          <a:ext cx="7627193" cy="68027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b="1" kern="1200" dirty="0" smtClean="0"/>
            <a:t>AASHTO and FHWA provide continuing support</a:t>
          </a:r>
        </a:p>
      </dsp:txBody>
      <dsp:txXfrm>
        <a:off x="444688" y="1925749"/>
        <a:ext cx="7560777" cy="613862"/>
      </dsp:txXfrm>
    </dsp:sp>
    <dsp:sp modelId="{DC93AFBF-D214-46A7-9D5C-269EE5180D8C}">
      <dsp:nvSpPr>
        <dsp:cNvPr id="0" name=""/>
        <dsp:cNvSpPr/>
      </dsp:nvSpPr>
      <dsp:spPr>
        <a:xfrm>
          <a:off x="0" y="3266058"/>
          <a:ext cx="8229600" cy="302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D1BA0E-D953-403E-96CB-AEB65FAE34F2}">
      <dsp:nvSpPr>
        <dsp:cNvPr id="0" name=""/>
        <dsp:cNvSpPr/>
      </dsp:nvSpPr>
      <dsp:spPr>
        <a:xfrm>
          <a:off x="411480" y="2762900"/>
          <a:ext cx="7627193" cy="68027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b="1" kern="1200" dirty="0" smtClean="0"/>
            <a:t>Private sector buy-in</a:t>
          </a:r>
        </a:p>
      </dsp:txBody>
      <dsp:txXfrm>
        <a:off x="444688" y="2796108"/>
        <a:ext cx="7560777" cy="613862"/>
      </dsp:txXfrm>
    </dsp:sp>
    <dsp:sp modelId="{AFD5B2A5-52A5-4D22-BD62-111CEEFC2BD2}">
      <dsp:nvSpPr>
        <dsp:cNvPr id="0" name=""/>
        <dsp:cNvSpPr/>
      </dsp:nvSpPr>
      <dsp:spPr>
        <a:xfrm>
          <a:off x="0" y="4136417"/>
          <a:ext cx="8229600" cy="302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5C9E2F-C43D-4A78-9179-BEDAB3FCD0B5}">
      <dsp:nvSpPr>
        <dsp:cNvPr id="0" name=""/>
        <dsp:cNvSpPr/>
      </dsp:nvSpPr>
      <dsp:spPr>
        <a:xfrm>
          <a:off x="411480" y="3633258"/>
          <a:ext cx="7627193" cy="68027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b="1" kern="1200" dirty="0" smtClean="0"/>
            <a:t>Positive impact on practice</a:t>
          </a:r>
        </a:p>
      </dsp:txBody>
      <dsp:txXfrm>
        <a:off x="444688" y="3666466"/>
        <a:ext cx="7560777" cy="613862"/>
      </dsp:txXfrm>
    </dsp:sp>
    <dsp:sp modelId="{8EA2CF80-D1DD-4253-8E27-A34EC852D8FB}">
      <dsp:nvSpPr>
        <dsp:cNvPr id="0" name=""/>
        <dsp:cNvSpPr/>
      </dsp:nvSpPr>
      <dsp:spPr>
        <a:xfrm>
          <a:off x="0" y="5006776"/>
          <a:ext cx="8229600" cy="302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672D19-508A-4273-B463-82689229E4F6}">
      <dsp:nvSpPr>
        <dsp:cNvPr id="0" name=""/>
        <dsp:cNvSpPr/>
      </dsp:nvSpPr>
      <dsp:spPr>
        <a:xfrm>
          <a:off x="411480" y="4503617"/>
          <a:ext cx="7627193" cy="68027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b="1" kern="1200" dirty="0" smtClean="0"/>
            <a:t>Cost-effective use of products</a:t>
          </a:r>
        </a:p>
      </dsp:txBody>
      <dsp:txXfrm>
        <a:off x="444688" y="4536825"/>
        <a:ext cx="7560777" cy="6138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B1BF1-C198-4ADC-BD15-8634437DC2B6}">
      <dsp:nvSpPr>
        <dsp:cNvPr id="0" name=""/>
        <dsp:cNvSpPr/>
      </dsp:nvSpPr>
      <dsp:spPr>
        <a:xfrm>
          <a:off x="0" y="333374"/>
          <a:ext cx="2524125" cy="1514475"/>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Product Ready</a:t>
          </a:r>
          <a:endParaRPr lang="en-US" sz="2900" kern="1200" dirty="0"/>
        </a:p>
      </dsp:txBody>
      <dsp:txXfrm>
        <a:off x="0" y="333374"/>
        <a:ext cx="2524125" cy="1514475"/>
      </dsp:txXfrm>
    </dsp:sp>
    <dsp:sp modelId="{997956C8-2AE4-40EA-B3E9-AC2EE51A688F}">
      <dsp:nvSpPr>
        <dsp:cNvPr id="0" name=""/>
        <dsp:cNvSpPr/>
      </dsp:nvSpPr>
      <dsp:spPr>
        <a:xfrm>
          <a:off x="2776537" y="333374"/>
          <a:ext cx="2524125" cy="1514475"/>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Audience Ready</a:t>
          </a:r>
        </a:p>
      </dsp:txBody>
      <dsp:txXfrm>
        <a:off x="2776537" y="333374"/>
        <a:ext cx="2524125" cy="1514475"/>
      </dsp:txXfrm>
    </dsp:sp>
    <dsp:sp modelId="{17209707-E345-4029-8E50-947BA9EA9CF5}">
      <dsp:nvSpPr>
        <dsp:cNvPr id="0" name=""/>
        <dsp:cNvSpPr/>
      </dsp:nvSpPr>
      <dsp:spPr>
        <a:xfrm>
          <a:off x="5553075" y="333374"/>
          <a:ext cx="2524125" cy="1514475"/>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DOTs have capacity to utilize</a:t>
          </a:r>
        </a:p>
      </dsp:txBody>
      <dsp:txXfrm>
        <a:off x="5553075" y="333374"/>
        <a:ext cx="2524125" cy="1514475"/>
      </dsp:txXfrm>
    </dsp:sp>
    <dsp:sp modelId="{48966F1D-E2DB-402A-9040-1ECF4325742D}">
      <dsp:nvSpPr>
        <dsp:cNvPr id="0" name=""/>
        <dsp:cNvSpPr/>
      </dsp:nvSpPr>
      <dsp:spPr>
        <a:xfrm>
          <a:off x="0" y="2100262"/>
          <a:ext cx="2524125" cy="1514475"/>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AASHTO and FHWA have resources</a:t>
          </a:r>
        </a:p>
      </dsp:txBody>
      <dsp:txXfrm>
        <a:off x="0" y="2100262"/>
        <a:ext cx="2524125" cy="1514475"/>
      </dsp:txXfrm>
    </dsp:sp>
    <dsp:sp modelId="{A5FBFCA1-68E7-40F7-869B-6957989F8581}">
      <dsp:nvSpPr>
        <dsp:cNvPr id="0" name=""/>
        <dsp:cNvSpPr/>
      </dsp:nvSpPr>
      <dsp:spPr>
        <a:xfrm>
          <a:off x="2776537" y="2100262"/>
          <a:ext cx="2524125" cy="1514475"/>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High priorities have broad appeal</a:t>
          </a:r>
        </a:p>
      </dsp:txBody>
      <dsp:txXfrm>
        <a:off x="2776537" y="2100262"/>
        <a:ext cx="2524125" cy="1514475"/>
      </dsp:txXfrm>
    </dsp:sp>
    <dsp:sp modelId="{F130F877-C007-4513-B17A-3DC192ECD490}">
      <dsp:nvSpPr>
        <dsp:cNvPr id="0" name=""/>
        <dsp:cNvSpPr/>
      </dsp:nvSpPr>
      <dsp:spPr>
        <a:xfrm>
          <a:off x="5553075" y="2100262"/>
          <a:ext cx="2524125" cy="1514475"/>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Related products grouped</a:t>
          </a:r>
        </a:p>
      </dsp:txBody>
      <dsp:txXfrm>
        <a:off x="5553075" y="2100262"/>
        <a:ext cx="2524125" cy="1514475"/>
      </dsp:txXfrm>
    </dsp:sp>
    <dsp:sp modelId="{9F176B85-3C19-4F3F-8607-4BFF0BBBEA68}">
      <dsp:nvSpPr>
        <dsp:cNvPr id="0" name=""/>
        <dsp:cNvSpPr/>
      </dsp:nvSpPr>
      <dsp:spPr>
        <a:xfrm>
          <a:off x="0" y="3867150"/>
          <a:ext cx="2524125" cy="1514475"/>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3-year plan financially constrained</a:t>
          </a:r>
        </a:p>
      </dsp:txBody>
      <dsp:txXfrm>
        <a:off x="0" y="3867150"/>
        <a:ext cx="2524125" cy="1514475"/>
      </dsp:txXfrm>
    </dsp:sp>
    <dsp:sp modelId="{0C0156C4-6F97-4C8B-877E-37016F3C1AF2}">
      <dsp:nvSpPr>
        <dsp:cNvPr id="0" name=""/>
        <dsp:cNvSpPr/>
      </dsp:nvSpPr>
      <dsp:spPr>
        <a:xfrm>
          <a:off x="2776537" y="3867150"/>
          <a:ext cx="2524125" cy="1514475"/>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Support for other products</a:t>
          </a:r>
        </a:p>
      </dsp:txBody>
      <dsp:txXfrm>
        <a:off x="2776537" y="3867150"/>
        <a:ext cx="2524125" cy="1514475"/>
      </dsp:txXfrm>
    </dsp:sp>
    <dsp:sp modelId="{10FAD680-C23A-472C-A16A-F47A3F8FB56F}">
      <dsp:nvSpPr>
        <dsp:cNvPr id="0" name=""/>
        <dsp:cNvSpPr/>
      </dsp:nvSpPr>
      <dsp:spPr>
        <a:xfrm>
          <a:off x="5553075" y="3867150"/>
          <a:ext cx="2524125" cy="1514475"/>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Revisit plan annually</a:t>
          </a:r>
        </a:p>
      </dsp:txBody>
      <dsp:txXfrm>
        <a:off x="5553075" y="3867150"/>
        <a:ext cx="2524125" cy="151447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6E11028E-D9B2-4587-87F2-04394A52D051}" type="datetimeFigureOut">
              <a:rPr lang="en-US" smtClean="0"/>
              <a:pPr/>
              <a:t>9/28/2012</a:t>
            </a:fld>
            <a:endParaRPr lang="en-US" dirty="0"/>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CC2D2EDF-DB0A-4792-81C8-2654E067C374}" type="slidenum">
              <a:rPr lang="en-US" smtClean="0"/>
              <a:pPr/>
              <a:t>‹#›</a:t>
            </a:fld>
            <a:endParaRPr lang="en-US" dirty="0"/>
          </a:p>
        </p:txBody>
      </p:sp>
    </p:spTree>
    <p:extLst>
      <p:ext uri="{BB962C8B-B14F-4D97-AF65-F5344CB8AC3E}">
        <p14:creationId xmlns:p14="http://schemas.microsoft.com/office/powerpoint/2010/main" val="2900205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2492" tIns="46246" rIns="92492" bIns="46246" rtlCol="0"/>
          <a:lstStyle>
            <a:lvl1pPr algn="l">
              <a:defRPr sz="1200">
                <a:latin typeface="Arial" charset="0"/>
                <a:ea typeface="ＭＳ Ｐゴシック" pitchFamily="64" charset="-128"/>
                <a:cs typeface="+mn-cs"/>
              </a:defRPr>
            </a:lvl1pPr>
          </a:lstStyle>
          <a:p>
            <a:pPr>
              <a:defRPr/>
            </a:pPr>
            <a:endParaRPr lang="en-US" dirty="0"/>
          </a:p>
        </p:txBody>
      </p:sp>
      <p:sp>
        <p:nvSpPr>
          <p:cNvPr id="3" name="Date Placeholder 2"/>
          <p:cNvSpPr>
            <a:spLocks noGrp="1"/>
          </p:cNvSpPr>
          <p:nvPr>
            <p:ph type="dt" idx="1"/>
          </p:nvPr>
        </p:nvSpPr>
        <p:spPr>
          <a:xfrm>
            <a:off x="3937000" y="0"/>
            <a:ext cx="3011488" cy="461963"/>
          </a:xfrm>
          <a:prstGeom prst="rect">
            <a:avLst/>
          </a:prstGeom>
        </p:spPr>
        <p:txBody>
          <a:bodyPr vert="horz" lIns="92492" tIns="46246" rIns="92492" bIns="46246" rtlCol="0"/>
          <a:lstStyle>
            <a:lvl1pPr algn="r">
              <a:defRPr sz="1200">
                <a:latin typeface="Arial" charset="0"/>
                <a:ea typeface="ＭＳ Ｐゴシック" pitchFamily="64" charset="-128"/>
                <a:cs typeface="+mn-cs"/>
              </a:defRPr>
            </a:lvl1pPr>
          </a:lstStyle>
          <a:p>
            <a:pPr>
              <a:defRPr/>
            </a:pPr>
            <a:fld id="{9C662C85-421C-4F6A-ADF5-C224E6F47FED}" type="datetimeFigureOut">
              <a:rPr lang="en-US"/>
              <a:pPr>
                <a:defRPr/>
              </a:pPr>
              <a:t>9/28/2012</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pPr lvl="0"/>
            <a:endParaRPr lang="en-US" noProof="0" dirty="0" smtClean="0"/>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2492" tIns="46246" rIns="92492" bIns="4624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2525"/>
            <a:ext cx="3011488" cy="461963"/>
          </a:xfrm>
          <a:prstGeom prst="rect">
            <a:avLst/>
          </a:prstGeom>
        </p:spPr>
        <p:txBody>
          <a:bodyPr vert="horz" lIns="92492" tIns="46246" rIns="92492" bIns="46246" rtlCol="0" anchor="b"/>
          <a:lstStyle>
            <a:lvl1pPr algn="l">
              <a:defRPr sz="1200">
                <a:latin typeface="Arial" charset="0"/>
                <a:ea typeface="ＭＳ Ｐゴシック" pitchFamily="64" charset="-128"/>
                <a:cs typeface="+mn-cs"/>
              </a:defRPr>
            </a:lvl1pPr>
          </a:lstStyle>
          <a:p>
            <a:pPr>
              <a:defRPr/>
            </a:pPr>
            <a:endParaRPr lang="en-US" dirty="0"/>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2492" tIns="46246" rIns="92492" bIns="46246" rtlCol="0" anchor="b"/>
          <a:lstStyle>
            <a:lvl1pPr algn="r">
              <a:defRPr sz="1200">
                <a:latin typeface="Arial" charset="0"/>
                <a:ea typeface="ＭＳ Ｐゴシック" pitchFamily="64" charset="-128"/>
                <a:cs typeface="+mn-cs"/>
              </a:defRPr>
            </a:lvl1pPr>
          </a:lstStyle>
          <a:p>
            <a:pPr>
              <a:defRPr/>
            </a:pPr>
            <a:fld id="{1B1249FA-3784-4984-8481-5ED3EAB77173}" type="slidenum">
              <a:rPr lang="en-US"/>
              <a:pPr>
                <a:defRPr/>
              </a:pPr>
              <a:t>‹#›</a:t>
            </a:fld>
            <a:endParaRPr lang="en-US" dirty="0"/>
          </a:p>
        </p:txBody>
      </p:sp>
    </p:spTree>
    <p:extLst>
      <p:ext uri="{BB962C8B-B14F-4D97-AF65-F5344CB8AC3E}">
        <p14:creationId xmlns:p14="http://schemas.microsoft.com/office/powerpoint/2010/main" val="26047557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1</a:t>
            </a:fld>
            <a:endParaRPr lang="en-US" dirty="0"/>
          </a:p>
        </p:txBody>
      </p:sp>
    </p:spTree>
    <p:extLst>
      <p:ext uri="{BB962C8B-B14F-4D97-AF65-F5344CB8AC3E}">
        <p14:creationId xmlns:p14="http://schemas.microsoft.com/office/powerpoint/2010/main" val="1355521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EA9C94-F72D-4EE0-AEE3-DD9609185037}" type="slidenum">
              <a:rPr lang="en-US" smtClean="0"/>
              <a:pPr/>
              <a:t>19</a:t>
            </a:fld>
            <a:endParaRPr lang="en-US"/>
          </a:p>
        </p:txBody>
      </p:sp>
      <p:sp>
        <p:nvSpPr>
          <p:cNvPr id="5" name="Header Placeholder 4"/>
          <p:cNvSpPr>
            <a:spLocks noGrp="1"/>
          </p:cNvSpPr>
          <p:nvPr>
            <p:ph type="hdr" sz="quarter" idx="11"/>
          </p:nvPr>
        </p:nvSpPr>
        <p:spPr/>
        <p:txBody>
          <a:bodyPr/>
          <a:lstStyle/>
          <a:p>
            <a:r>
              <a:rPr lang="en-US" smtClean="0"/>
              <a:t>DRAFT 05-25-2012</a:t>
            </a:r>
            <a:endParaRPr lang="en-US"/>
          </a:p>
        </p:txBody>
      </p:sp>
      <p:sp>
        <p:nvSpPr>
          <p:cNvPr id="6" name="Date Placeholder 5"/>
          <p:cNvSpPr>
            <a:spLocks noGrp="1"/>
          </p:cNvSpPr>
          <p:nvPr>
            <p:ph type="dt" idx="12"/>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t>TRB managed more than 90 unique research projects. In some cases, research resulted in products and processes that have been field tested and are now being systematically adopted by FHWA and AASHTO for implementation.</a:t>
            </a:r>
          </a:p>
        </p:txBody>
      </p:sp>
      <p:sp>
        <p:nvSpPr>
          <p:cNvPr id="4" name="Slide Number Placeholder 3"/>
          <p:cNvSpPr>
            <a:spLocks noGrp="1"/>
          </p:cNvSpPr>
          <p:nvPr>
            <p:ph type="sldNum" sz="quarter" idx="5"/>
          </p:nvPr>
        </p:nvSpPr>
        <p:spPr/>
        <p:txBody>
          <a:bodyPr/>
          <a:lstStyle/>
          <a:p>
            <a:pPr>
              <a:defRPr/>
            </a:pPr>
            <a:fld id="{CAC6B3E8-61A1-4C51-90AE-1C0544BD6180}"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There are</a:t>
            </a:r>
            <a:r>
              <a:rPr lang="en-US" baseline="0" dirty="0" smtClean="0"/>
              <a:t> two phases of SHRP2: 1) Research and Development Phase and 2) Implementation Phase.</a:t>
            </a:r>
          </a:p>
          <a:p>
            <a:endParaRPr lang="en-US" baseline="0" dirty="0" smtClean="0"/>
          </a:p>
          <a:p>
            <a:r>
              <a:rPr lang="en-US" baseline="0" dirty="0" smtClean="0"/>
              <a:t>We are currently transitioning from research to implementation with some SHRP2 products beginning implementation activities later this year.</a:t>
            </a:r>
            <a:endParaRPr lang="en-US" dirty="0" smtClean="0"/>
          </a:p>
        </p:txBody>
      </p:sp>
      <p:sp>
        <p:nvSpPr>
          <p:cNvPr id="4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4110D2-A295-4FF2-8911-541FACD7E34C}" type="slidenum">
              <a:rPr lang="en-US" smtClean="0"/>
              <a:pPr/>
              <a:t>4</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Implementation occurs</a:t>
            </a:r>
            <a:r>
              <a:rPr lang="en-US" baseline="0" dirty="0" smtClean="0"/>
              <a:t> when the product becomes used routinely </a:t>
            </a:r>
          </a:p>
          <a:p>
            <a:pPr marL="228600" indent="-228600">
              <a:buAutoNum type="arabicPeriod"/>
            </a:pPr>
            <a:r>
              <a:rPr lang="en-US" baseline="0" dirty="0" smtClean="0"/>
              <a:t>Implementation is carried out by the users:  States, MPO’s, other stakeholders</a:t>
            </a:r>
          </a:p>
          <a:p>
            <a:pPr marL="228600" indent="-228600">
              <a:buAutoNum type="arabicPeriod"/>
            </a:pPr>
            <a:r>
              <a:rPr lang="en-US" baseline="0" dirty="0" smtClean="0"/>
              <a:t>As we move into implementation we shift from a broad range of research efforts, to a focus on implementing the highest priority products broadly across the nation.</a:t>
            </a:r>
            <a:endParaRPr lang="en-US"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Research</a:t>
            </a:r>
            <a:r>
              <a:rPr lang="en-US" baseline="0" dirty="0" smtClean="0"/>
              <a:t> indicates that successful implementation occurs when 10-15% of the users, adopt the product as standard practice.  Based on this concept, the goal is to have 5-6 states adopt a product as part of their normal business practice.  The goal by be adjusted as suits individual products.  Some will have broader application than others.</a:t>
            </a:r>
          </a:p>
          <a:p>
            <a:pPr marL="228600" indent="-228600">
              <a:buAutoNum type="arabicPeriod"/>
            </a:pPr>
            <a:r>
              <a:rPr lang="en-US" baseline="0" dirty="0" smtClean="0"/>
              <a:t>Nationwide interest engages more agencies to follow the lead of early adopters</a:t>
            </a:r>
          </a:p>
          <a:p>
            <a:pPr marL="228600" indent="-228600">
              <a:buAutoNum type="arabicPeriod"/>
            </a:pPr>
            <a:r>
              <a:rPr lang="en-US" sz="1200" dirty="0" smtClean="0"/>
              <a:t>Ongoing institutional support is available within AASHTO and FHWA to perpetuate the innovation</a:t>
            </a:r>
          </a:p>
          <a:p>
            <a:pPr marL="228600" indent="-228600">
              <a:buAutoNum type="arabicPeriod"/>
            </a:pPr>
            <a:r>
              <a:rPr lang="en-US" sz="1200" dirty="0" smtClean="0"/>
              <a:t>Private sector</a:t>
            </a:r>
            <a:r>
              <a:rPr lang="en-US" sz="1200" baseline="0" dirty="0" smtClean="0"/>
              <a:t> is aware of and wants to use the products</a:t>
            </a:r>
          </a:p>
          <a:p>
            <a:pPr marL="228600" indent="-228600">
              <a:buAutoNum type="arabicPeriod"/>
            </a:pPr>
            <a:r>
              <a:rPr lang="en-US" sz="1200" dirty="0" smtClean="0"/>
              <a:t>Consistent product evaluations point to positive impact on practice</a:t>
            </a:r>
          </a:p>
          <a:p>
            <a:pPr marL="228600" indent="-228600">
              <a:buAutoNum type="arabicPeriod"/>
            </a:pPr>
            <a:r>
              <a:rPr lang="en-US" sz="1200" dirty="0" smtClean="0"/>
              <a:t>Products are cost-effective and attractive to states and other implementing agencies</a:t>
            </a:r>
            <a:endParaRPr lang="en-US" sz="1200" baseline="0" dirty="0" smtClean="0"/>
          </a:p>
          <a:p>
            <a:pPr marL="228600" indent="-228600">
              <a:buAutoNum type="arabicPeriod"/>
            </a:pPr>
            <a:endParaRPr lang="en-US" sz="1200"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12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Product is ready to go – research is completed.</a:t>
            </a:r>
          </a:p>
          <a:p>
            <a:r>
              <a:rPr lang="en-US" sz="1200" dirty="0" smtClean="0"/>
              <a:t>Target audience is interested and ready to accept.</a:t>
            </a:r>
          </a:p>
          <a:p>
            <a:r>
              <a:rPr lang="en-US" sz="1200" dirty="0" smtClean="0"/>
              <a:t>State DOTs (and other agencies) have capacity to absorb products.</a:t>
            </a:r>
          </a:p>
          <a:p>
            <a:r>
              <a:rPr lang="en-US" sz="1200" dirty="0" smtClean="0"/>
              <a:t>AASHTO and FHWA ready to begin implementation activities.</a:t>
            </a:r>
          </a:p>
          <a:p>
            <a:r>
              <a:rPr lang="en-US" sz="1200" dirty="0" smtClean="0"/>
              <a:t>First-year products have “mass appeal.”</a:t>
            </a:r>
          </a:p>
          <a:p>
            <a:r>
              <a:rPr lang="en-US" sz="1200" dirty="0" smtClean="0"/>
              <a:t>Interrelated products are packaged together.</a:t>
            </a:r>
          </a:p>
          <a:p>
            <a:r>
              <a:rPr lang="en-US" sz="1200" dirty="0" smtClean="0"/>
              <a:t>Rollout is tied to monies available.</a:t>
            </a:r>
          </a:p>
          <a:p>
            <a:r>
              <a:rPr lang="en-US" sz="1200" dirty="0" smtClean="0"/>
              <a:t>Products not on high-priority list will also be made available to target audiences.</a:t>
            </a:r>
          </a:p>
          <a:p>
            <a:r>
              <a:rPr lang="en-US" sz="1200" dirty="0" smtClean="0"/>
              <a:t>Annual review and revision.</a:t>
            </a:r>
          </a:p>
          <a:p>
            <a:endParaRPr lang="en-US" dirty="0" smtClean="0"/>
          </a:p>
          <a:p>
            <a:endParaRPr lang="en-US" dirty="0" smtClean="0"/>
          </a:p>
          <a:p>
            <a:r>
              <a:rPr lang="en-US" dirty="0" smtClean="0"/>
              <a:t>In addition,</a:t>
            </a:r>
            <a:r>
              <a:rPr lang="en-US" baseline="0" dirty="0" smtClean="0"/>
              <a:t> these issues were also considered:</a:t>
            </a:r>
          </a:p>
          <a:p>
            <a:pPr>
              <a:buFont typeface="Arial" charset="0"/>
              <a:buChar char="•"/>
            </a:pPr>
            <a:r>
              <a:rPr lang="en-US" dirty="0" smtClean="0"/>
              <a:t>Consider how products reinforce brand of “Save lives, Save money, Save time”</a:t>
            </a:r>
          </a:p>
          <a:p>
            <a:pPr>
              <a:buFont typeface="Arial" charset="0"/>
              <a:buChar char="•"/>
            </a:pPr>
            <a:r>
              <a:rPr lang="en-US" dirty="0" smtClean="0"/>
              <a:t>Include 2011 priorities, but not necessarily all in 1</a:t>
            </a:r>
            <a:r>
              <a:rPr lang="en-US" baseline="30000" dirty="0" smtClean="0"/>
              <a:t>st</a:t>
            </a:r>
            <a:r>
              <a:rPr lang="en-US" dirty="0" smtClean="0"/>
              <a:t> year</a:t>
            </a:r>
          </a:p>
          <a:p>
            <a:pPr>
              <a:buFont typeface="Arial" charset="0"/>
              <a:buChar char="•"/>
            </a:pPr>
            <a:r>
              <a:rPr lang="en-US" dirty="0" smtClean="0"/>
              <a:t>Take advantage of other funding sources to supplement SHRP 2 funds</a:t>
            </a:r>
          </a:p>
          <a:p>
            <a:r>
              <a:rPr lang="en-US" dirty="0" smtClean="0"/>
              <a:t>Plan will be modified in 2013 and 2014 based on product readiness, revised cost estimates and a better understanding of the products</a:t>
            </a:r>
          </a:p>
          <a:p>
            <a:endParaRPr lang="en-US"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13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EA9C94-F72D-4EE0-AEE3-DD9609185037}" type="slidenum">
              <a:rPr lang="en-US" smtClean="0"/>
              <a:pPr/>
              <a:t>16</a:t>
            </a:fld>
            <a:endParaRPr lang="en-US"/>
          </a:p>
        </p:txBody>
      </p:sp>
      <p:sp>
        <p:nvSpPr>
          <p:cNvPr id="5" name="Header Placeholder 4"/>
          <p:cNvSpPr>
            <a:spLocks noGrp="1"/>
          </p:cNvSpPr>
          <p:nvPr>
            <p:ph type="hdr" sz="quarter" idx="11"/>
          </p:nvPr>
        </p:nvSpPr>
        <p:spPr/>
        <p:txBody>
          <a:bodyPr/>
          <a:lstStyle/>
          <a:p>
            <a:r>
              <a:rPr lang="en-US" smtClean="0"/>
              <a:t>DRAFT 05-25-2012</a:t>
            </a:r>
            <a:endParaRPr lang="en-US"/>
          </a:p>
        </p:txBody>
      </p:sp>
      <p:sp>
        <p:nvSpPr>
          <p:cNvPr id="6" name="Date Placeholder 5"/>
          <p:cNvSpPr>
            <a:spLocks noGrp="1"/>
          </p:cNvSpPr>
          <p:nvPr>
            <p:ph type="dt" idx="12"/>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EA9C94-F72D-4EE0-AEE3-DD9609185037}" type="slidenum">
              <a:rPr lang="en-US" smtClean="0"/>
              <a:pPr/>
              <a:t>17</a:t>
            </a:fld>
            <a:endParaRPr lang="en-US"/>
          </a:p>
        </p:txBody>
      </p:sp>
      <p:sp>
        <p:nvSpPr>
          <p:cNvPr id="5" name="Header Placeholder 4"/>
          <p:cNvSpPr>
            <a:spLocks noGrp="1"/>
          </p:cNvSpPr>
          <p:nvPr>
            <p:ph type="hdr" sz="quarter" idx="11"/>
          </p:nvPr>
        </p:nvSpPr>
        <p:spPr/>
        <p:txBody>
          <a:bodyPr/>
          <a:lstStyle/>
          <a:p>
            <a:r>
              <a:rPr lang="en-US" smtClean="0"/>
              <a:t>DRAFT 05-25-2012</a:t>
            </a:r>
            <a:endParaRPr lang="en-US"/>
          </a:p>
        </p:txBody>
      </p:sp>
      <p:sp>
        <p:nvSpPr>
          <p:cNvPr id="6" name="Date Placeholder 5"/>
          <p:cNvSpPr>
            <a:spLocks noGrp="1"/>
          </p:cNvSpPr>
          <p:nvPr>
            <p:ph type="dt" idx="12"/>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EA9C94-F72D-4EE0-AEE3-DD9609185037}" type="slidenum">
              <a:rPr lang="en-US" smtClean="0"/>
              <a:pPr/>
              <a:t>18</a:t>
            </a:fld>
            <a:endParaRPr lang="en-US"/>
          </a:p>
        </p:txBody>
      </p:sp>
      <p:sp>
        <p:nvSpPr>
          <p:cNvPr id="5" name="Header Placeholder 4"/>
          <p:cNvSpPr>
            <a:spLocks noGrp="1"/>
          </p:cNvSpPr>
          <p:nvPr>
            <p:ph type="hdr" sz="quarter" idx="11"/>
          </p:nvPr>
        </p:nvSpPr>
        <p:spPr/>
        <p:txBody>
          <a:bodyPr/>
          <a:lstStyle/>
          <a:p>
            <a:r>
              <a:rPr lang="en-US" smtClean="0"/>
              <a:t>DRAFT 05-25-2012</a:t>
            </a:r>
            <a:endParaRPr lang="en-US"/>
          </a:p>
        </p:txBody>
      </p:sp>
      <p:sp>
        <p:nvSpPr>
          <p:cNvPr id="6" name="Date Placeholder 5"/>
          <p:cNvSpPr>
            <a:spLocks noGrp="1"/>
          </p:cNvSpPr>
          <p:nvPr>
            <p:ph type="dt" idx="12"/>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2" name="Picture 7"/>
          <p:cNvPicPr>
            <a:picLocks noChangeAspect="1" noChangeArrowheads="1"/>
          </p:cNvPicPr>
          <p:nvPr userDrawn="1"/>
        </p:nvPicPr>
        <p:blipFill>
          <a:blip r:embed="rId2"/>
          <a:srcRect b="13438"/>
          <a:stretch>
            <a:fillRect/>
          </a:stretch>
        </p:blipFill>
        <p:spPr bwMode="auto">
          <a:xfrm>
            <a:off x="0" y="0"/>
            <a:ext cx="9144000" cy="6094413"/>
          </a:xfrm>
          <a:prstGeom prst="rect">
            <a:avLst/>
          </a:prstGeom>
          <a:noFill/>
          <a:ln w="9525">
            <a:noFill/>
            <a:miter lim="800000"/>
            <a:headEnd/>
            <a:tailEnd/>
          </a:ln>
        </p:spPr>
      </p:pic>
      <p:sp>
        <p:nvSpPr>
          <p:cNvPr id="3" name="Rectangle 2"/>
          <p:cNvSpPr/>
          <p:nvPr userDrawn="1"/>
        </p:nvSpPr>
        <p:spPr>
          <a:xfrm>
            <a:off x="1143000" y="1828800"/>
            <a:ext cx="6781800" cy="9906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sp>
        <p:nvSpPr>
          <p:cNvPr id="4" name="Rectangle 3"/>
          <p:cNvSpPr/>
          <p:nvPr userDrawn="1"/>
        </p:nvSpPr>
        <p:spPr>
          <a:xfrm>
            <a:off x="2590800" y="2741613"/>
            <a:ext cx="3810000" cy="6858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sp>
        <p:nvSpPr>
          <p:cNvPr id="5" name="Rectangle 4"/>
          <p:cNvSpPr/>
          <p:nvPr userDrawn="1"/>
        </p:nvSpPr>
        <p:spPr>
          <a:xfrm>
            <a:off x="3048000" y="3351213"/>
            <a:ext cx="2667000" cy="3810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7019B9B-960D-4C42-B4F1-38672E55FA2E}" type="datetime1">
              <a:rPr lang="en-US"/>
              <a:pPr>
                <a:defRPr/>
              </a:pPr>
              <a:t>9/28/2012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AEB4563-15DC-4001-BB5E-1DD9CDB9965D}" type="slidenum">
              <a:rPr lang="en-US"/>
              <a:pPr>
                <a:defRPr/>
              </a:pPr>
              <a:t>‹#›</a:t>
            </a:fld>
            <a:endParaRPr lang="en-US"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resentation_header.gif"/>
          <p:cNvPicPr>
            <a:picLocks noChangeAspect="1"/>
          </p:cNvPicPr>
          <p:nvPr userDrawn="1"/>
        </p:nvPicPr>
        <p:blipFill>
          <a:blip r:embed="rId2"/>
          <a:stretch>
            <a:fillRect/>
          </a:stretch>
        </p:blipFill>
        <p:spPr>
          <a:xfrm>
            <a:off x="0" y="0"/>
            <a:ext cx="9144000" cy="1258540"/>
          </a:xfrm>
          <a:prstGeom prst="rect">
            <a:avLst/>
          </a:prstGeom>
        </p:spPr>
      </p:pic>
      <p:sp>
        <p:nvSpPr>
          <p:cNvPr id="2" name="Title 1"/>
          <p:cNvSpPr>
            <a:spLocks noGrp="1"/>
          </p:cNvSpPr>
          <p:nvPr>
            <p:ph type="title"/>
          </p:nvPr>
        </p:nvSpPr>
        <p:spPr/>
        <p:txBody>
          <a:bodyPr/>
          <a:lstStyle>
            <a:lvl1pPr algn="l">
              <a:defRPr sz="3500">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6016810-CCBE-4932-9E43-E0C6B2DBF257}" type="datetime1">
              <a:rPr lang="en-US"/>
              <a:pPr>
                <a:defRPr/>
              </a:pPr>
              <a:t>9/28/2012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C1443EE-5ECF-4D28-BD35-DDA500C45087}" type="slidenum">
              <a:rPr lang="en-US"/>
              <a:pPr>
                <a:defRPr/>
              </a:pPr>
              <a:t>‹#›</a:t>
            </a:fld>
            <a:endParaRPr lang="en-US"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50CECEE-6D44-48FA-8D43-6BC78D68A2F1}" type="datetime1">
              <a:rPr lang="en-US"/>
              <a:pPr>
                <a:defRPr/>
              </a:pPr>
              <a:t>9/28/2012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C219A95-8152-4DF1-B9BB-447CAF16C75C}" type="slidenum">
              <a:rPr lang="en-US"/>
              <a:pPr>
                <a:defRPr/>
              </a:pPr>
              <a:t>‹#›</a:t>
            </a:fld>
            <a:endParaRPr lang="en-US"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38ED350-D4EC-4C34-9564-DA7A27D3B339}" type="datetime1">
              <a:rPr lang="en-US"/>
              <a:pPr>
                <a:defRPr/>
              </a:pPr>
              <a:t>9/28/2012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9EDC28-2638-4A12-BBD6-4CB49F259F8C}" type="slidenum">
              <a:rPr lang="en-US"/>
              <a:pPr>
                <a:defRPr/>
              </a:pPr>
              <a:t>‹#›</a:t>
            </a:fld>
            <a:endParaRPr lang="en-US" dirty="0"/>
          </a:p>
        </p:txBody>
      </p:sp>
      <p:pic>
        <p:nvPicPr>
          <p:cNvPr id="8" name="Picture 7" descr="presentation_header.gif"/>
          <p:cNvPicPr>
            <a:picLocks noChangeAspect="1"/>
          </p:cNvPicPr>
          <p:nvPr userDrawn="1"/>
        </p:nvPicPr>
        <p:blipFill>
          <a:blip r:embed="rId2"/>
          <a:stretch>
            <a:fillRect/>
          </a:stretch>
        </p:blipFill>
        <p:spPr>
          <a:xfrm>
            <a:off x="0" y="0"/>
            <a:ext cx="9144000" cy="1258540"/>
          </a:xfrm>
          <a:prstGeom prst="rect">
            <a:avLst/>
          </a:prstGeom>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5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B420AC42-6683-4526-BC0F-F50ACD8B79ED}" type="datetime1">
              <a:rPr lang="en-US"/>
              <a:pPr>
                <a:defRPr/>
              </a:pPr>
              <a:t>9/28/2012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85B9C7F-5F8E-40BD-A660-D104CC0AAAFA}" type="slidenum">
              <a:rPr lang="en-US"/>
              <a:pPr>
                <a:defRPr/>
              </a:pPr>
              <a:t>‹#›</a:t>
            </a:fld>
            <a:endParaRPr lang="en-US"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37C2917-BBEE-4E81-9DE2-DBA8D5CD15FA}" type="datetime1">
              <a:rPr lang="en-US"/>
              <a:pPr>
                <a:defRPr/>
              </a:pPr>
              <a:t>9/28/2012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6EF05E1-9FFF-4E64-8633-4D199A338BB7}" type="slidenum">
              <a:rPr lang="en-US"/>
              <a:pPr>
                <a:defRPr/>
              </a:pPr>
              <a:t>‹#›</a:t>
            </a:fld>
            <a:endParaRPr lang="en-US" dirty="0"/>
          </a:p>
        </p:txBody>
      </p:sp>
      <p:pic>
        <p:nvPicPr>
          <p:cNvPr id="8" name="Picture 7" descr="presentation_header.gif"/>
          <p:cNvPicPr>
            <a:picLocks noChangeAspect="1"/>
          </p:cNvPicPr>
          <p:nvPr userDrawn="1"/>
        </p:nvPicPr>
        <p:blipFill>
          <a:blip r:embed="rId2"/>
          <a:stretch>
            <a:fillRect/>
          </a:stretch>
        </p:blipFill>
        <p:spPr>
          <a:xfrm>
            <a:off x="0" y="0"/>
            <a:ext cx="9144000" cy="1258540"/>
          </a:xfrm>
          <a:prstGeom prst="rect">
            <a:avLst/>
          </a:prstGeom>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resentation_header.gif"/>
          <p:cNvPicPr>
            <a:picLocks noChangeAspect="1"/>
          </p:cNvPicPr>
          <p:nvPr userDrawn="1"/>
        </p:nvPicPr>
        <p:blipFill>
          <a:blip r:embed="rId2"/>
          <a:stretch>
            <a:fillRect/>
          </a:stretch>
        </p:blipFill>
        <p:spPr>
          <a:xfrm>
            <a:off x="0" y="0"/>
            <a:ext cx="9144000" cy="1258540"/>
          </a:xfrm>
          <a:prstGeom prst="rect">
            <a:avLst/>
          </a:prstGeom>
        </p:spPr>
      </p:pic>
      <p:sp>
        <p:nvSpPr>
          <p:cNvPr id="2" name="Title 1"/>
          <p:cNvSpPr>
            <a:spLocks noGrp="1"/>
          </p:cNvSpPr>
          <p:nvPr>
            <p:ph type="title"/>
          </p:nvPr>
        </p:nvSpPr>
        <p:spPr/>
        <p:txBody>
          <a:bodyPr/>
          <a:lstStyle>
            <a:lvl1pPr algn="l">
              <a:defRPr sz="35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FC3362F6-18DC-4087-B5ED-12E367906A36}" type="datetime1">
              <a:rPr lang="en-US"/>
              <a:pPr>
                <a:defRPr/>
              </a:pPr>
              <a:t>9/28/2012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9BF6BD8-9522-453F-9DDF-F61CE6D1215E}" type="slidenum">
              <a:rPr lang="en-US"/>
              <a:pPr>
                <a:defRPr/>
              </a:pPr>
              <a:t>‹#›</a:t>
            </a:fld>
            <a:endParaRPr lang="en-US"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resentation_header.gif"/>
          <p:cNvPicPr>
            <a:picLocks noChangeAspect="1"/>
          </p:cNvPicPr>
          <p:nvPr userDrawn="1"/>
        </p:nvPicPr>
        <p:blipFill>
          <a:blip r:embed="rId2"/>
          <a:stretch>
            <a:fillRect/>
          </a:stretch>
        </p:blipFill>
        <p:spPr>
          <a:xfrm>
            <a:off x="0" y="0"/>
            <a:ext cx="9144000" cy="1258540"/>
          </a:xfrm>
          <a:prstGeom prst="rect">
            <a:avLst/>
          </a:prstGeom>
        </p:spPr>
      </p:pic>
      <p:sp>
        <p:nvSpPr>
          <p:cNvPr id="2" name="Title 1"/>
          <p:cNvSpPr>
            <a:spLocks noGrp="1"/>
          </p:cNvSpPr>
          <p:nvPr>
            <p:ph type="title"/>
          </p:nvPr>
        </p:nvSpPr>
        <p:spPr/>
        <p:txBody>
          <a:bodyPr/>
          <a:lstStyle>
            <a:lvl1pPr algn="l">
              <a:defRPr sz="35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B0C9E2AD-41E5-4E11-B4B0-9AE52B742049}" type="datetime1">
              <a:rPr lang="en-US"/>
              <a:pPr>
                <a:defRPr/>
              </a:pPr>
              <a:t>9/28/2012</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671D4B3-17E0-4844-8D5C-7176FD3276C7}" type="slidenum">
              <a:rPr lang="en-US"/>
              <a:pPr>
                <a:defRPr/>
              </a:pPr>
              <a:t>‹#›</a:t>
            </a:fld>
            <a:endParaRPr lang="en-US"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resentation_header.gif"/>
          <p:cNvPicPr>
            <a:picLocks noChangeAspect="1"/>
          </p:cNvPicPr>
          <p:nvPr userDrawn="1"/>
        </p:nvPicPr>
        <p:blipFill>
          <a:blip r:embed="rId2"/>
          <a:stretch>
            <a:fillRect/>
          </a:stretch>
        </p:blipFill>
        <p:spPr>
          <a:xfrm>
            <a:off x="0" y="0"/>
            <a:ext cx="9144000" cy="1258540"/>
          </a:xfrm>
          <a:prstGeom prst="rect">
            <a:avLst/>
          </a:prstGeom>
        </p:spPr>
      </p:pic>
      <p:sp>
        <p:nvSpPr>
          <p:cNvPr id="2" name="Title 1"/>
          <p:cNvSpPr>
            <a:spLocks noGrp="1"/>
          </p:cNvSpPr>
          <p:nvPr>
            <p:ph type="title"/>
          </p:nvPr>
        </p:nvSpPr>
        <p:spPr/>
        <p:txBody>
          <a:bodyPr/>
          <a:lstStyle>
            <a:lvl1pPr algn="l">
              <a:defRPr sz="3500">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91DA57C1-150D-43B5-980A-221395EE666F}" type="datetime1">
              <a:rPr lang="en-US"/>
              <a:pPr>
                <a:defRPr/>
              </a:pPr>
              <a:t>9/28/2012</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62B4299-707F-4FCF-82DC-CF4AB1A7F8B4}" type="slidenum">
              <a:rPr lang="en-US"/>
              <a:pPr>
                <a:defRPr/>
              </a:pPr>
              <a:t>‹#›</a:t>
            </a:fld>
            <a:endParaRPr lang="en-US"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9D0CDAA-26F1-4986-8063-B2078B26ACFE}" type="datetime1">
              <a:rPr lang="en-US"/>
              <a:pPr>
                <a:defRPr/>
              </a:pPr>
              <a:t>9/28/2012</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043996C-A67D-4F4E-B5C6-DDCC9683112D}" type="slidenum">
              <a:rPr lang="en-US"/>
              <a:pPr>
                <a:defRPr/>
              </a:pPr>
              <a:t>‹#›</a:t>
            </a:fld>
            <a:endParaRPr lang="en-US"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A0F938D-0344-47A6-9101-C3A3787BC738}" type="datetime1">
              <a:rPr lang="en-US"/>
              <a:pPr>
                <a:defRPr/>
              </a:pPr>
              <a:t>9/28/2012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84F4CA1-44CD-4506-BE87-4746E3940C31}" type="slidenum">
              <a:rPr lang="en-US"/>
              <a:pPr>
                <a:defRPr/>
              </a:pPr>
              <a:t>‹#›</a:t>
            </a:fld>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presentation_header.gif"/>
          <p:cNvPicPr>
            <a:picLocks noChangeAspect="1"/>
          </p:cNvPicPr>
          <p:nvPr userDrawn="1"/>
        </p:nvPicPr>
        <p:blipFill>
          <a:blip r:embed="rId14"/>
          <a:stretch>
            <a:fillRect/>
          </a:stretch>
        </p:blipFill>
        <p:spPr>
          <a:xfrm>
            <a:off x="0" y="0"/>
            <a:ext cx="9144000" cy="1258540"/>
          </a:xfrm>
          <a:prstGeom prst="rect">
            <a:avLst/>
          </a:prstGeom>
        </p:spPr>
      </p:pic>
      <p:sp>
        <p:nvSpPr>
          <p:cNvPr id="1027"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charset="-128"/>
                <a:cs typeface="+mn-cs"/>
              </a:defRPr>
            </a:lvl1pPr>
          </a:lstStyle>
          <a:p>
            <a:pPr>
              <a:defRPr/>
            </a:pPr>
            <a:fld id="{98B53748-436B-42C2-98BD-442F25881820}" type="datetime1">
              <a:rPr lang="en-US"/>
              <a:pPr>
                <a:defRPr/>
              </a:pPr>
              <a:t>9/28/2012</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ＭＳ Ｐゴシック" charset="-128"/>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629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latin typeface="Arial" charset="0"/>
                <a:ea typeface="ＭＳ Ｐゴシック" pitchFamily="64" charset="-128"/>
                <a:cs typeface="+mn-cs"/>
              </a:defRPr>
            </a:lvl1pPr>
          </a:lstStyle>
          <a:p>
            <a:pPr>
              <a:defRPr/>
            </a:pPr>
            <a:fld id="{92F0DB0F-C051-4296-BDF7-2BDB3DD55FE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3"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ransition spd="med"/>
  <p:hf hdr="0" ftr="0" dt="0"/>
  <p:txStyles>
    <p:titleStyle>
      <a:lvl1pPr algn="l" rtl="0" eaLnBrk="0" fontAlgn="base" hangingPunct="0">
        <a:spcBef>
          <a:spcPct val="0"/>
        </a:spcBef>
        <a:spcAft>
          <a:spcPct val="0"/>
        </a:spcAft>
        <a:defRPr sz="3500" b="1">
          <a:solidFill>
            <a:schemeClr val="bg1"/>
          </a:solidFill>
          <a:effectLst>
            <a:outerShdw blurRad="38100" dist="38100" dir="2700000" algn="tl">
              <a:srgbClr val="000000">
                <a:alpha val="43137"/>
              </a:srgbClr>
            </a:outerShdw>
          </a:effectLst>
          <a:latin typeface="FranklinGotMdITC"/>
          <a:ea typeface="ＭＳ Ｐゴシック" pitchFamily="64" charset="-128"/>
          <a:cs typeface="FranklinGotMdITC"/>
        </a:defRPr>
      </a:lvl1pPr>
      <a:lvl2pPr algn="ctr" rtl="0" eaLnBrk="0" fontAlgn="base" hangingPunct="0">
        <a:spcBef>
          <a:spcPct val="0"/>
        </a:spcBef>
        <a:spcAft>
          <a:spcPct val="0"/>
        </a:spcAft>
        <a:defRPr sz="3600" b="1">
          <a:solidFill>
            <a:schemeClr val="bg1"/>
          </a:solidFill>
          <a:latin typeface="FranklinGotMdITC" pitchFamily="64" charset="0"/>
          <a:ea typeface="ＭＳ Ｐゴシック" pitchFamily="64" charset="-128"/>
          <a:cs typeface="FranklinGotMdITC" pitchFamily="64" charset="0"/>
        </a:defRPr>
      </a:lvl2pPr>
      <a:lvl3pPr algn="ctr" rtl="0" eaLnBrk="0" fontAlgn="base" hangingPunct="0">
        <a:spcBef>
          <a:spcPct val="0"/>
        </a:spcBef>
        <a:spcAft>
          <a:spcPct val="0"/>
        </a:spcAft>
        <a:defRPr sz="3600" b="1">
          <a:solidFill>
            <a:schemeClr val="bg1"/>
          </a:solidFill>
          <a:latin typeface="FranklinGotMdITC" pitchFamily="64" charset="0"/>
          <a:ea typeface="ＭＳ Ｐゴシック" pitchFamily="64" charset="-128"/>
          <a:cs typeface="FranklinGotMdITC" pitchFamily="64" charset="0"/>
        </a:defRPr>
      </a:lvl3pPr>
      <a:lvl4pPr algn="ctr" rtl="0" eaLnBrk="0" fontAlgn="base" hangingPunct="0">
        <a:spcBef>
          <a:spcPct val="0"/>
        </a:spcBef>
        <a:spcAft>
          <a:spcPct val="0"/>
        </a:spcAft>
        <a:defRPr sz="3600" b="1">
          <a:solidFill>
            <a:schemeClr val="bg1"/>
          </a:solidFill>
          <a:latin typeface="FranklinGotMdITC" pitchFamily="64" charset="0"/>
          <a:ea typeface="ＭＳ Ｐゴシック" pitchFamily="64" charset="-128"/>
          <a:cs typeface="FranklinGotMdITC" pitchFamily="64" charset="0"/>
        </a:defRPr>
      </a:lvl4pPr>
      <a:lvl5pPr algn="ctr" rtl="0" eaLnBrk="0" fontAlgn="base" hangingPunct="0">
        <a:spcBef>
          <a:spcPct val="0"/>
        </a:spcBef>
        <a:spcAft>
          <a:spcPct val="0"/>
        </a:spcAft>
        <a:defRPr sz="3600" b="1">
          <a:solidFill>
            <a:schemeClr val="bg1"/>
          </a:solidFill>
          <a:latin typeface="FranklinGotMdITC" pitchFamily="64" charset="0"/>
          <a:ea typeface="ＭＳ Ｐゴシック" pitchFamily="64" charset="-128"/>
          <a:cs typeface="FranklinGotMdITC" pitchFamily="64" charset="0"/>
        </a:defRPr>
      </a:lvl5pPr>
      <a:lvl6pPr marL="457200" algn="ctr" rtl="0" fontAlgn="base">
        <a:spcBef>
          <a:spcPct val="0"/>
        </a:spcBef>
        <a:spcAft>
          <a:spcPct val="0"/>
        </a:spcAft>
        <a:defRPr sz="4400">
          <a:solidFill>
            <a:schemeClr val="tx2"/>
          </a:solidFill>
          <a:latin typeface="Arial" pitchFamily="64" charset="0"/>
        </a:defRPr>
      </a:lvl6pPr>
      <a:lvl7pPr marL="914400" algn="ctr" rtl="0" fontAlgn="base">
        <a:spcBef>
          <a:spcPct val="0"/>
        </a:spcBef>
        <a:spcAft>
          <a:spcPct val="0"/>
        </a:spcAft>
        <a:defRPr sz="4400">
          <a:solidFill>
            <a:schemeClr val="tx2"/>
          </a:solidFill>
          <a:latin typeface="Arial" pitchFamily="64" charset="0"/>
        </a:defRPr>
      </a:lvl7pPr>
      <a:lvl8pPr marL="1371600" algn="ctr" rtl="0" fontAlgn="base">
        <a:spcBef>
          <a:spcPct val="0"/>
        </a:spcBef>
        <a:spcAft>
          <a:spcPct val="0"/>
        </a:spcAft>
        <a:defRPr sz="4400">
          <a:solidFill>
            <a:schemeClr val="tx2"/>
          </a:solidFill>
          <a:latin typeface="Arial" pitchFamily="64" charset="0"/>
        </a:defRPr>
      </a:lvl8pPr>
      <a:lvl9pPr marL="1828800" algn="ctr" rtl="0" fontAlgn="base">
        <a:spcBef>
          <a:spcPct val="0"/>
        </a:spcBef>
        <a:spcAft>
          <a:spcPct val="0"/>
        </a:spcAft>
        <a:defRPr sz="4400">
          <a:solidFill>
            <a:schemeClr val="tx2"/>
          </a:solidFill>
          <a:latin typeface="Arial" pitchFamily="64"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ＭＳ Ｐゴシック" pitchFamily="64" charset="-128"/>
          <a:cs typeface="ＭＳ Ｐゴシック" pitchFamily="64" charset="-128"/>
        </a:defRPr>
      </a:lvl1pPr>
      <a:lvl2pPr marL="742950" indent="-285750" algn="l" rtl="0" eaLnBrk="0" fontAlgn="base" hangingPunct="0">
        <a:spcBef>
          <a:spcPct val="20000"/>
        </a:spcBef>
        <a:spcAft>
          <a:spcPct val="0"/>
        </a:spcAft>
        <a:buChar char="–"/>
        <a:defRPr>
          <a:solidFill>
            <a:schemeClr val="tx1"/>
          </a:solidFill>
          <a:latin typeface="+mn-lt"/>
          <a:ea typeface="ＭＳ Ｐゴシック" pitchFamily="64" charset="-128"/>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ＭＳ Ｐゴシック" pitchFamily="64" charset="-128"/>
          <a:cs typeface="ＭＳ Ｐゴシック"/>
        </a:defRPr>
      </a:lvl3pPr>
      <a:lvl4pPr marL="1600200" indent="-228600" algn="l" rtl="0" eaLnBrk="0" fontAlgn="base" hangingPunct="0">
        <a:spcBef>
          <a:spcPct val="20000"/>
        </a:spcBef>
        <a:spcAft>
          <a:spcPct val="0"/>
        </a:spcAft>
        <a:buChar char="–"/>
        <a:defRPr>
          <a:solidFill>
            <a:schemeClr val="tx1"/>
          </a:solidFill>
          <a:latin typeface="+mn-lt"/>
          <a:ea typeface="ＭＳ Ｐゴシック" pitchFamily="64" charset="-128"/>
          <a:cs typeface="ＭＳ Ｐゴシック"/>
        </a:defRPr>
      </a:lvl4pPr>
      <a:lvl5pPr marL="2057400" indent="-228600" algn="l" rtl="0" eaLnBrk="0" fontAlgn="base" hangingPunct="0">
        <a:spcBef>
          <a:spcPct val="20000"/>
        </a:spcBef>
        <a:spcAft>
          <a:spcPct val="0"/>
        </a:spcAft>
        <a:buChar char="»"/>
        <a:defRPr>
          <a:solidFill>
            <a:schemeClr val="tx1"/>
          </a:solidFill>
          <a:latin typeface="+mn-lt"/>
          <a:ea typeface="ＭＳ Ｐゴシック" pitchFamily="64"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pitchFamily="64"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4"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4"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914400" y="2971800"/>
            <a:ext cx="5105400" cy="1815882"/>
          </a:xfrm>
          <a:prstGeom prst="rect">
            <a:avLst/>
          </a:prstGeom>
          <a:noFill/>
          <a:ln w="9525">
            <a:noFill/>
            <a:miter lim="800000"/>
            <a:headEnd/>
            <a:tailEnd/>
          </a:ln>
        </p:spPr>
        <p:txBody>
          <a:bodyPr wrap="square">
            <a:spAutoFit/>
          </a:bodyPr>
          <a:lstStyle/>
          <a:p>
            <a:r>
              <a:rPr lang="en-US" sz="2400" b="1" dirty="0" smtClean="0">
                <a:latin typeface="+mj-lt"/>
              </a:rPr>
              <a:t>Implementation Overview</a:t>
            </a:r>
          </a:p>
          <a:p>
            <a:r>
              <a:rPr lang="en-US" sz="1400" b="1" dirty="0" smtClean="0">
                <a:latin typeface="+mj-lt"/>
              </a:rPr>
              <a:t> </a:t>
            </a:r>
          </a:p>
          <a:p>
            <a:r>
              <a:rPr lang="en-US" sz="2000" b="1" dirty="0" smtClean="0">
                <a:latin typeface="+mj-lt"/>
              </a:rPr>
              <a:t>SHRP 2 Oversight Committee</a:t>
            </a:r>
          </a:p>
          <a:p>
            <a:endParaRPr lang="en-US" sz="1400" b="1" dirty="0">
              <a:latin typeface="+mj-lt"/>
            </a:endParaRPr>
          </a:p>
          <a:p>
            <a:r>
              <a:rPr lang="en-US" sz="2000" b="1" dirty="0" smtClean="0">
                <a:latin typeface="+mj-lt"/>
              </a:rPr>
              <a:t>June 18, 2012</a:t>
            </a:r>
            <a:r>
              <a:rPr lang="en-US" sz="1400" b="1" dirty="0" smtClean="0">
                <a:latin typeface="+mj-lt"/>
              </a:rPr>
              <a:t> </a:t>
            </a:r>
            <a:r>
              <a:rPr lang="en-US" sz="2000" b="1" dirty="0" smtClean="0">
                <a:latin typeface="+mj-lt"/>
              </a:rPr>
              <a:t/>
            </a:r>
            <a:br>
              <a:rPr lang="en-US" sz="2000" b="1" dirty="0" smtClean="0">
                <a:latin typeface="+mj-lt"/>
              </a:rPr>
            </a:br>
            <a:endParaRPr lang="en-US" sz="2000" b="1" dirty="0" smtClean="0">
              <a:latin typeface="+mj-lt"/>
            </a:endParaRPr>
          </a:p>
        </p:txBody>
      </p:sp>
      <p:pic>
        <p:nvPicPr>
          <p:cNvPr id="3076" name="Picture 2"/>
          <p:cNvPicPr>
            <a:picLocks noChangeAspect="1" noChangeArrowheads="1"/>
          </p:cNvPicPr>
          <p:nvPr/>
        </p:nvPicPr>
        <p:blipFill>
          <a:blip r:embed="rId3"/>
          <a:srcRect/>
          <a:stretch>
            <a:fillRect/>
          </a:stretch>
        </p:blipFill>
        <p:spPr bwMode="auto">
          <a:xfrm>
            <a:off x="3105150" y="5610225"/>
            <a:ext cx="5886450" cy="942975"/>
          </a:xfrm>
          <a:prstGeom prst="rect">
            <a:avLst/>
          </a:prstGeom>
          <a:noFill/>
          <a:ln w="9525">
            <a:noFill/>
            <a:miter lim="800000"/>
            <a:headEnd/>
            <a:tailEnd/>
          </a:ln>
        </p:spPr>
      </p:pic>
      <p:sp>
        <p:nvSpPr>
          <p:cNvPr id="6" name="Rectangle 5"/>
          <p:cNvSpPr/>
          <p:nvPr/>
        </p:nvSpPr>
        <p:spPr>
          <a:xfrm>
            <a:off x="457200" y="1103313"/>
            <a:ext cx="2590800" cy="228600"/>
          </a:xfrm>
          <a:prstGeom prst="rect">
            <a:avLst/>
          </a:prstGeom>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370" y="1103313"/>
            <a:ext cx="6670427" cy="1489083"/>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FHWA Priority Process</a:t>
            </a:r>
            <a:endParaRPr lang="en-US" dirty="0"/>
          </a:p>
        </p:txBody>
      </p:sp>
      <p:sp>
        <p:nvSpPr>
          <p:cNvPr id="3" name="Content Placeholder 2"/>
          <p:cNvSpPr>
            <a:spLocks noGrp="1"/>
          </p:cNvSpPr>
          <p:nvPr>
            <p:ph idx="1"/>
          </p:nvPr>
        </p:nvSpPr>
        <p:spPr/>
        <p:txBody>
          <a:bodyPr/>
          <a:lstStyle/>
          <a:p>
            <a:r>
              <a:rPr lang="en-US" sz="2400" b="1" dirty="0" smtClean="0"/>
              <a:t>FHWA program offices reviewed all of the products to determine how they supported FHWA’s priority initiatives and their relationship with other ongoing FHWA programs.</a:t>
            </a:r>
          </a:p>
          <a:p>
            <a:r>
              <a:rPr lang="en-US" sz="2400" b="1" dirty="0" smtClean="0"/>
              <a:t>FHWA agreed with the AASHTO Implementation Task Force on most priorities.</a:t>
            </a:r>
          </a:p>
          <a:p>
            <a:r>
              <a:rPr lang="en-US" sz="2400" b="1" dirty="0" smtClean="0"/>
              <a:t>Five products rated lower; six were rated higher priority (including two that AASHTO did not rate as a priority)</a:t>
            </a:r>
          </a:p>
          <a:p>
            <a:r>
              <a:rPr lang="en-US" sz="2400" b="1" dirty="0" smtClean="0"/>
              <a:t>FHWA also recommended bundling of several related products.</a:t>
            </a:r>
            <a:endParaRPr lang="en-US" sz="2400" b="1" dirty="0"/>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10</a:t>
            </a:fld>
            <a:endParaRPr lang="en-US"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AASHTO/FHWA/TRB Collaboration</a:t>
            </a:r>
            <a:endParaRPr lang="en-US" dirty="0"/>
          </a:p>
        </p:txBody>
      </p:sp>
      <p:sp>
        <p:nvSpPr>
          <p:cNvPr id="3" name="Content Placeholder 2"/>
          <p:cNvSpPr>
            <a:spLocks noGrp="1"/>
          </p:cNvSpPr>
          <p:nvPr>
            <p:ph idx="1"/>
          </p:nvPr>
        </p:nvSpPr>
        <p:spPr/>
        <p:txBody>
          <a:bodyPr/>
          <a:lstStyle/>
          <a:p>
            <a:r>
              <a:rPr lang="en-US" sz="2800" b="1" dirty="0" smtClean="0"/>
              <a:t>Review  with FHWA and AASHTO program offices of :</a:t>
            </a:r>
          </a:p>
          <a:p>
            <a:pPr lvl="1"/>
            <a:r>
              <a:rPr lang="en-US" sz="2400" b="1" dirty="0" smtClean="0"/>
              <a:t>Product readiness and schedule</a:t>
            </a:r>
          </a:p>
          <a:p>
            <a:pPr lvl="1"/>
            <a:r>
              <a:rPr lang="en-US" sz="2400" b="1" dirty="0" smtClean="0"/>
              <a:t>Audience readiness</a:t>
            </a:r>
          </a:p>
          <a:p>
            <a:pPr lvl="1"/>
            <a:r>
              <a:rPr lang="en-US" sz="2400" b="1" dirty="0" smtClean="0"/>
              <a:t>Additional work needed to make product ready for transfer</a:t>
            </a:r>
          </a:p>
          <a:p>
            <a:pPr lvl="1"/>
            <a:r>
              <a:rPr lang="en-US" sz="2400" b="1" dirty="0" smtClean="0"/>
              <a:t>Work needed by AASHTO and FHWA to be ready for implementation</a:t>
            </a:r>
          </a:p>
          <a:p>
            <a:pPr lvl="1"/>
            <a:r>
              <a:rPr lang="en-US" sz="2400" b="1" dirty="0" smtClean="0"/>
              <a:t>Implementation strategy and resources required</a:t>
            </a:r>
          </a:p>
          <a:p>
            <a:pPr lvl="1"/>
            <a:r>
              <a:rPr lang="en-US" sz="2400" b="1" dirty="0" smtClean="0"/>
              <a:t>Potential state DOTs for early deployment</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11</a:t>
            </a:fld>
            <a:endParaRPr lang="en-US"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Success</a:t>
            </a:r>
            <a:endParaRPr lang="en-US" dirty="0"/>
          </a:p>
        </p:txBody>
      </p:sp>
      <p:sp>
        <p:nvSpPr>
          <p:cNvPr id="3" name="Content Placeholder 2"/>
          <p:cNvSpPr>
            <a:spLocks noGrp="1"/>
          </p:cNvSpPr>
          <p:nvPr>
            <p:ph idx="1"/>
          </p:nvPr>
        </p:nvSpPr>
        <p:spPr/>
        <p:txBody>
          <a:bodyPr/>
          <a:lstStyle/>
          <a:p>
            <a:pPr lvl="0">
              <a:buNone/>
            </a:pPr>
            <a:endParaRPr lang="en-US" sz="2400" dirty="0" smtClean="0"/>
          </a:p>
          <a:p>
            <a:pPr lvl="0">
              <a:buNone/>
            </a:pPr>
            <a:endParaRPr lang="en-US" sz="2400" dirty="0" smtClean="0"/>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12</a:t>
            </a:fld>
            <a:endParaRPr lang="en-US" dirty="0"/>
          </a:p>
        </p:txBody>
      </p:sp>
      <p:graphicFrame>
        <p:nvGraphicFramePr>
          <p:cNvPr id="5" name="Diagram 4"/>
          <p:cNvGraphicFramePr/>
          <p:nvPr/>
        </p:nvGraphicFramePr>
        <p:xfrm>
          <a:off x="381000" y="1397000"/>
          <a:ext cx="8229600"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Assumptions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13</a:t>
            </a:fld>
            <a:endParaRPr lang="en-US" dirty="0"/>
          </a:p>
        </p:txBody>
      </p:sp>
      <p:graphicFrame>
        <p:nvGraphicFramePr>
          <p:cNvPr id="5" name="Diagram 4"/>
          <p:cNvGraphicFramePr/>
          <p:nvPr/>
        </p:nvGraphicFramePr>
        <p:xfrm>
          <a:off x="533400" y="1143000"/>
          <a:ext cx="80772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3-Year Plan</a:t>
            </a:r>
            <a:endParaRPr lang="en-US" dirty="0"/>
          </a:p>
        </p:txBody>
      </p:sp>
      <p:sp>
        <p:nvSpPr>
          <p:cNvPr id="3" name="Content Placeholder 2"/>
          <p:cNvSpPr>
            <a:spLocks noGrp="1"/>
          </p:cNvSpPr>
          <p:nvPr>
            <p:ph idx="1"/>
          </p:nvPr>
        </p:nvSpPr>
        <p:spPr/>
        <p:txBody>
          <a:bodyPr/>
          <a:lstStyle/>
          <a:p>
            <a:r>
              <a:rPr lang="en-US" sz="2400" b="1" dirty="0" smtClean="0"/>
              <a:t>A 3-year plan was jointly agreed to by AASHTO and FHWA based on the following considerations:</a:t>
            </a:r>
          </a:p>
          <a:p>
            <a:pPr lvl="1"/>
            <a:r>
              <a:rPr lang="en-US" sz="2400" b="1" dirty="0" smtClean="0"/>
              <a:t>AASHTO and FHWA priorities</a:t>
            </a:r>
          </a:p>
          <a:p>
            <a:pPr lvl="1"/>
            <a:r>
              <a:rPr lang="en-US" sz="2400" b="1" dirty="0" smtClean="0"/>
              <a:t>Year each priority product is ready</a:t>
            </a:r>
          </a:p>
          <a:p>
            <a:pPr lvl="1"/>
            <a:r>
              <a:rPr lang="en-US" sz="2400" b="1" dirty="0" smtClean="0"/>
              <a:t>Logical bundling of products</a:t>
            </a:r>
          </a:p>
          <a:p>
            <a:pPr lvl="1"/>
            <a:r>
              <a:rPr lang="en-US" sz="2400" b="1" dirty="0" smtClean="0"/>
              <a:t>6-7 products per year</a:t>
            </a:r>
          </a:p>
          <a:p>
            <a:pPr lvl="1"/>
            <a:r>
              <a:rPr lang="en-US" sz="2400" b="1" dirty="0" smtClean="0"/>
              <a:t>Fiscally constrained to $81 million</a:t>
            </a:r>
          </a:p>
          <a:p>
            <a:pPr lvl="1"/>
            <a:r>
              <a:rPr lang="en-US" sz="2400" b="1" dirty="0" smtClean="0"/>
              <a:t>Planning level cost estimates</a:t>
            </a:r>
          </a:p>
          <a:p>
            <a:pPr lvl="1"/>
            <a:r>
              <a:rPr lang="en-US" sz="2400" b="1" dirty="0" smtClean="0"/>
              <a:t>Set asides for additional and cross cutting items</a:t>
            </a:r>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14</a:t>
            </a:fld>
            <a:endParaRPr lang="en-US"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Asides Included in Plan</a:t>
            </a:r>
            <a:endParaRPr lang="en-US" dirty="0"/>
          </a:p>
        </p:txBody>
      </p:sp>
      <p:sp>
        <p:nvSpPr>
          <p:cNvPr id="3" name="Content Placeholder 2"/>
          <p:cNvSpPr>
            <a:spLocks noGrp="1"/>
          </p:cNvSpPr>
          <p:nvPr>
            <p:ph idx="1"/>
          </p:nvPr>
        </p:nvSpPr>
        <p:spPr/>
        <p:txBody>
          <a:bodyPr/>
          <a:lstStyle/>
          <a:p>
            <a:pPr lvl="1">
              <a:lnSpc>
                <a:spcPct val="120000"/>
              </a:lnSpc>
              <a:spcBef>
                <a:spcPts val="600"/>
              </a:spcBef>
            </a:pPr>
            <a:r>
              <a:rPr lang="en-US" sz="2400" b="1" dirty="0" smtClean="0"/>
              <a:t>Safety Implementation</a:t>
            </a:r>
          </a:p>
          <a:p>
            <a:pPr lvl="1">
              <a:lnSpc>
                <a:spcPct val="120000"/>
              </a:lnSpc>
              <a:spcBef>
                <a:spcPts val="600"/>
              </a:spcBef>
            </a:pPr>
            <a:r>
              <a:rPr lang="en-US" sz="2400" b="1" dirty="0" smtClean="0"/>
              <a:t>Additional Product Development/Future Priorities</a:t>
            </a:r>
          </a:p>
          <a:p>
            <a:pPr lvl="1">
              <a:lnSpc>
                <a:spcPct val="120000"/>
              </a:lnSpc>
              <a:spcBef>
                <a:spcPts val="600"/>
              </a:spcBef>
            </a:pPr>
            <a:r>
              <a:rPr lang="en-US" sz="2400" b="1" dirty="0" smtClean="0"/>
              <a:t>Other Product Implementation</a:t>
            </a:r>
          </a:p>
          <a:p>
            <a:pPr lvl="1">
              <a:lnSpc>
                <a:spcPct val="120000"/>
              </a:lnSpc>
              <a:spcBef>
                <a:spcPts val="600"/>
              </a:spcBef>
            </a:pPr>
            <a:r>
              <a:rPr lang="en-US" sz="2400" b="1" dirty="0" smtClean="0"/>
              <a:t>Marketing &amp;Communications</a:t>
            </a:r>
          </a:p>
          <a:p>
            <a:pPr lvl="1">
              <a:lnSpc>
                <a:spcPct val="120000"/>
              </a:lnSpc>
              <a:spcBef>
                <a:spcPts val="600"/>
              </a:spcBef>
            </a:pPr>
            <a:r>
              <a:rPr lang="en-US" sz="2400" b="1" dirty="0" smtClean="0"/>
              <a:t>IT Support</a:t>
            </a:r>
          </a:p>
          <a:p>
            <a:pPr lvl="1">
              <a:lnSpc>
                <a:spcPct val="120000"/>
              </a:lnSpc>
              <a:spcBef>
                <a:spcPts val="600"/>
              </a:spcBef>
            </a:pPr>
            <a:r>
              <a:rPr lang="en-US" sz="2400" b="1" dirty="0" smtClean="0"/>
              <a:t>FHWA, AASHTO, TRB Program Management</a:t>
            </a:r>
          </a:p>
          <a:p>
            <a:endParaRPr lang="en-US" sz="2400" dirty="0"/>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15</a:t>
            </a:fld>
            <a:endParaRPr lang="en-US" dirty="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2012 Starts</a:t>
            </a:r>
            <a:endParaRPr lang="en-US" dirty="0"/>
          </a:p>
        </p:txBody>
      </p:sp>
      <p:sp>
        <p:nvSpPr>
          <p:cNvPr id="3" name="Content Placeholder 2"/>
          <p:cNvSpPr>
            <a:spLocks noGrp="1"/>
          </p:cNvSpPr>
          <p:nvPr>
            <p:ph idx="1"/>
          </p:nvPr>
        </p:nvSpPr>
        <p:spPr>
          <a:xfrm>
            <a:off x="304800" y="1447800"/>
            <a:ext cx="8839200" cy="4953000"/>
          </a:xfrm>
        </p:spPr>
        <p:txBody>
          <a:bodyPr>
            <a:noAutofit/>
          </a:bodyPr>
          <a:lstStyle/>
          <a:p>
            <a:pPr>
              <a:spcBef>
                <a:spcPts val="0"/>
              </a:spcBef>
              <a:spcAft>
                <a:spcPts val="600"/>
              </a:spcAft>
            </a:pPr>
            <a:r>
              <a:rPr lang="en-US" sz="2300" b="1" dirty="0" smtClean="0"/>
              <a:t>Project Management Tools</a:t>
            </a:r>
            <a:r>
              <a:rPr lang="en-US" sz="2400" b="1" dirty="0" smtClean="0"/>
              <a:t>		                          $0.5M</a:t>
            </a:r>
          </a:p>
          <a:p>
            <a:pPr lvl="1">
              <a:spcBef>
                <a:spcPts val="0"/>
              </a:spcBef>
              <a:spcAft>
                <a:spcPts val="0"/>
              </a:spcAft>
            </a:pPr>
            <a:r>
              <a:rPr lang="en-US" sz="2000" dirty="0" smtClean="0"/>
              <a:t>R09  Managing Risk in Rapid </a:t>
            </a:r>
            <a:r>
              <a:rPr lang="en-US" sz="2000" dirty="0"/>
              <a:t>R</a:t>
            </a:r>
            <a:r>
              <a:rPr lang="en-US" sz="2000" dirty="0" smtClean="0"/>
              <a:t>enewal Contracts</a:t>
            </a:r>
          </a:p>
          <a:p>
            <a:pPr lvl="1">
              <a:spcBef>
                <a:spcPts val="0"/>
              </a:spcBef>
              <a:spcAft>
                <a:spcPts val="0"/>
              </a:spcAft>
            </a:pPr>
            <a:r>
              <a:rPr lang="en-US" sz="2000" dirty="0" smtClean="0"/>
              <a:t>R10  Managing Complex Projects</a:t>
            </a:r>
          </a:p>
          <a:p>
            <a:pPr>
              <a:spcBef>
                <a:spcPts val="0"/>
              </a:spcBef>
              <a:spcAft>
                <a:spcPts val="600"/>
              </a:spcAft>
            </a:pPr>
            <a:r>
              <a:rPr lang="en-US" sz="2300" b="1" dirty="0" smtClean="0"/>
              <a:t>R04  Bridge Designs for Rapid Renewal </a:t>
            </a:r>
            <a:r>
              <a:rPr lang="en-US" sz="2000" dirty="0" smtClean="0"/>
              <a:t>(2011)</a:t>
            </a:r>
            <a:r>
              <a:rPr lang="en-US" sz="2000" b="1" dirty="0" smtClean="0"/>
              <a:t>               </a:t>
            </a:r>
            <a:r>
              <a:rPr lang="en-US" sz="2400" b="1" dirty="0" smtClean="0"/>
              <a:t>$4.2M</a:t>
            </a:r>
          </a:p>
          <a:p>
            <a:pPr>
              <a:spcBef>
                <a:spcPts val="0"/>
              </a:spcBef>
              <a:spcAft>
                <a:spcPts val="600"/>
              </a:spcAft>
            </a:pPr>
            <a:r>
              <a:rPr lang="en-US" sz="2300" b="1" dirty="0" smtClean="0"/>
              <a:t>R26  Preservation on High Volume Roadways </a:t>
            </a:r>
            <a:r>
              <a:rPr lang="en-US" sz="2000" dirty="0" smtClean="0"/>
              <a:t>(2011)   </a:t>
            </a:r>
            <a:r>
              <a:rPr lang="en-US" sz="2400" b="1" dirty="0" smtClean="0"/>
              <a:t>$3.2M</a:t>
            </a:r>
          </a:p>
          <a:p>
            <a:pPr>
              <a:spcBef>
                <a:spcPts val="0"/>
              </a:spcBef>
              <a:spcAft>
                <a:spcPts val="600"/>
              </a:spcAft>
            </a:pPr>
            <a:r>
              <a:rPr lang="en-US" sz="2300" b="1" dirty="0" smtClean="0"/>
              <a:t>L12  Training for Traffic Incident Responders </a:t>
            </a:r>
            <a:r>
              <a:rPr lang="en-US" sz="2000" dirty="0" smtClean="0"/>
              <a:t>(2011)    </a:t>
            </a:r>
            <a:r>
              <a:rPr lang="en-US" sz="2400" b="1" dirty="0" smtClean="0"/>
              <a:t>$4.4M</a:t>
            </a:r>
          </a:p>
          <a:p>
            <a:pPr>
              <a:spcBef>
                <a:spcPts val="0"/>
              </a:spcBef>
              <a:spcAft>
                <a:spcPts val="600"/>
              </a:spcAft>
            </a:pPr>
            <a:r>
              <a:rPr lang="en-US" sz="2300" b="1" dirty="0" smtClean="0"/>
              <a:t>Organizing for Reliability</a:t>
            </a:r>
            <a:r>
              <a:rPr lang="en-US" sz="2400" b="1" dirty="0" smtClean="0"/>
              <a:t>			               $6.6M</a:t>
            </a:r>
          </a:p>
          <a:p>
            <a:pPr lvl="1">
              <a:spcBef>
                <a:spcPts val="0"/>
              </a:spcBef>
              <a:spcAft>
                <a:spcPts val="0"/>
              </a:spcAft>
            </a:pPr>
            <a:r>
              <a:rPr lang="en-US" sz="2000" dirty="0" smtClean="0"/>
              <a:t>L31  CEO Workshop on Operations (2011)</a:t>
            </a:r>
          </a:p>
          <a:p>
            <a:pPr lvl="1">
              <a:spcBef>
                <a:spcPts val="0"/>
              </a:spcBef>
              <a:spcAft>
                <a:spcPts val="0"/>
              </a:spcAft>
            </a:pPr>
            <a:r>
              <a:rPr lang="en-US" sz="2000" dirty="0" smtClean="0"/>
              <a:t>L17  Knowledge Transfer System</a:t>
            </a:r>
          </a:p>
          <a:p>
            <a:pPr lvl="1">
              <a:spcBef>
                <a:spcPts val="0"/>
              </a:spcBef>
              <a:spcAft>
                <a:spcPts val="0"/>
              </a:spcAft>
            </a:pPr>
            <a:r>
              <a:rPr lang="en-US" sz="2000" dirty="0" smtClean="0"/>
              <a:t>L06  Organizing Agencies for Systems Operations and Mgt.</a:t>
            </a:r>
          </a:p>
          <a:p>
            <a:pPr lvl="1">
              <a:spcBef>
                <a:spcPts val="0"/>
              </a:spcBef>
              <a:spcAft>
                <a:spcPts val="0"/>
              </a:spcAft>
            </a:pPr>
            <a:r>
              <a:rPr lang="en-US" sz="2000" dirty="0" smtClean="0"/>
              <a:t>L01  Business Processes for Reliability</a:t>
            </a:r>
          </a:p>
          <a:p>
            <a:pPr>
              <a:spcBef>
                <a:spcPts val="0"/>
              </a:spcBef>
              <a:spcAft>
                <a:spcPts val="600"/>
              </a:spcAft>
            </a:pPr>
            <a:r>
              <a:rPr lang="en-US" sz="2300" b="1" dirty="0" smtClean="0"/>
              <a:t>C06  Integrating Ecosystem &amp; Highway Planning </a:t>
            </a:r>
            <a:r>
              <a:rPr lang="en-US" sz="2000" dirty="0" smtClean="0"/>
              <a:t>       </a:t>
            </a:r>
            <a:r>
              <a:rPr lang="en-US" sz="2400" b="1" dirty="0" smtClean="0"/>
              <a:t>$</a:t>
            </a:r>
            <a:r>
              <a:rPr lang="en-US" sz="2400" b="1" u="sng" dirty="0" smtClean="0"/>
              <a:t>1.5M</a:t>
            </a:r>
            <a:endParaRPr lang="en-US" sz="2400" b="1" dirty="0"/>
          </a:p>
          <a:p>
            <a:pPr>
              <a:spcBef>
                <a:spcPts val="0"/>
              </a:spcBef>
              <a:spcAft>
                <a:spcPts val="600"/>
              </a:spcAft>
              <a:buNone/>
            </a:pPr>
            <a:r>
              <a:rPr lang="en-US" sz="2400" dirty="0" smtClean="0"/>
              <a:t>								             </a:t>
            </a:r>
            <a:r>
              <a:rPr lang="en-US" sz="2400" b="1" dirty="0" smtClean="0"/>
              <a:t>$20.4M</a:t>
            </a:r>
            <a:r>
              <a:rPr lang="en-US" sz="2000" dirty="0" smtClean="0"/>
              <a:t>	</a:t>
            </a:r>
          </a:p>
          <a:p>
            <a:pPr lvl="1">
              <a:spcBef>
                <a:spcPts val="0"/>
              </a:spcBef>
              <a:spcAft>
                <a:spcPts val="600"/>
              </a:spcAft>
            </a:pPr>
            <a:endParaRPr lang="en-US" sz="2000" dirty="0" smtClean="0"/>
          </a:p>
          <a:p>
            <a:pPr>
              <a:spcBef>
                <a:spcPts val="0"/>
              </a:spcBef>
              <a:spcAft>
                <a:spcPts val="600"/>
              </a:spcAft>
            </a:pPr>
            <a:endParaRPr lang="en-US" sz="2000" dirty="0" smtClean="0"/>
          </a:p>
          <a:p>
            <a:pPr lvl="1">
              <a:spcBef>
                <a:spcPts val="0"/>
              </a:spcBef>
              <a:spcAft>
                <a:spcPts val="600"/>
              </a:spcAft>
            </a:pPr>
            <a:endParaRPr lang="en-US" sz="2000" dirty="0"/>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 Starts – Estimated </a:t>
            </a:r>
            <a:endParaRPr lang="en-US" dirty="0"/>
          </a:p>
        </p:txBody>
      </p:sp>
      <p:sp>
        <p:nvSpPr>
          <p:cNvPr id="3" name="Content Placeholder 2"/>
          <p:cNvSpPr>
            <a:spLocks noGrp="1"/>
          </p:cNvSpPr>
          <p:nvPr>
            <p:ph idx="1"/>
          </p:nvPr>
        </p:nvSpPr>
        <p:spPr>
          <a:xfrm>
            <a:off x="304800" y="1600200"/>
            <a:ext cx="8534400" cy="4953000"/>
          </a:xfrm>
        </p:spPr>
        <p:txBody>
          <a:bodyPr>
            <a:normAutofit fontScale="92500"/>
          </a:bodyPr>
          <a:lstStyle/>
          <a:p>
            <a:pPr>
              <a:spcBef>
                <a:spcPts val="0"/>
              </a:spcBef>
              <a:spcAft>
                <a:spcPts val="600"/>
              </a:spcAft>
            </a:pPr>
            <a:endParaRPr lang="en-US" sz="2400" b="1" dirty="0" smtClean="0"/>
          </a:p>
          <a:p>
            <a:pPr>
              <a:spcBef>
                <a:spcPts val="0"/>
              </a:spcBef>
              <a:spcAft>
                <a:spcPts val="600"/>
              </a:spcAft>
            </a:pPr>
            <a:r>
              <a:rPr lang="en-US" sz="2500" b="1" dirty="0" smtClean="0"/>
              <a:t>TCAPP	</a:t>
            </a:r>
            <a:r>
              <a:rPr lang="en-US" sz="2400" b="1" dirty="0" smtClean="0"/>
              <a:t>					           $6 – 7M</a:t>
            </a:r>
          </a:p>
          <a:p>
            <a:pPr lvl="1">
              <a:spcBef>
                <a:spcPts val="0"/>
              </a:spcBef>
            </a:pPr>
            <a:r>
              <a:rPr lang="en-US" sz="2000" dirty="0" smtClean="0"/>
              <a:t>C01  TCAPP</a:t>
            </a:r>
          </a:p>
          <a:p>
            <a:pPr lvl="1">
              <a:spcBef>
                <a:spcPts val="0"/>
              </a:spcBef>
            </a:pPr>
            <a:r>
              <a:rPr lang="en-US" sz="2000" dirty="0" smtClean="0"/>
              <a:t>C02  Performance Measures</a:t>
            </a:r>
          </a:p>
          <a:p>
            <a:pPr lvl="1">
              <a:spcBef>
                <a:spcPts val="0"/>
              </a:spcBef>
            </a:pPr>
            <a:r>
              <a:rPr lang="en-US" sz="2000" dirty="0" smtClean="0"/>
              <a:t>C19  Expedited Project Delivery</a:t>
            </a:r>
          </a:p>
          <a:p>
            <a:pPr>
              <a:spcBef>
                <a:spcPts val="0"/>
              </a:spcBef>
              <a:spcAft>
                <a:spcPts val="600"/>
              </a:spcAft>
            </a:pPr>
            <a:r>
              <a:rPr lang="en-US" sz="2500" b="1" dirty="0" smtClean="0"/>
              <a:t>R07  Performance Specs for Rapid Renewal     </a:t>
            </a:r>
            <a:r>
              <a:rPr lang="en-US" sz="2400" dirty="0" smtClean="0"/>
              <a:t>     </a:t>
            </a:r>
            <a:r>
              <a:rPr lang="en-US" sz="2400" b="1" dirty="0" smtClean="0"/>
              <a:t>$.2 –.5M</a:t>
            </a:r>
          </a:p>
          <a:p>
            <a:pPr>
              <a:spcBef>
                <a:spcPts val="0"/>
              </a:spcBef>
              <a:spcAft>
                <a:spcPts val="600"/>
              </a:spcAft>
            </a:pPr>
            <a:r>
              <a:rPr lang="en-US" sz="2500" b="1" dirty="0" smtClean="0"/>
              <a:t>R15B  Integrating Utility/Transportation </a:t>
            </a:r>
            <a:r>
              <a:rPr lang="en-US" sz="2400" dirty="0" smtClean="0"/>
              <a:t>(2011)        </a:t>
            </a:r>
            <a:r>
              <a:rPr lang="en-US" sz="2400" b="1" dirty="0" smtClean="0"/>
              <a:t>$2 – 3M</a:t>
            </a:r>
          </a:p>
          <a:p>
            <a:pPr>
              <a:spcBef>
                <a:spcPts val="0"/>
              </a:spcBef>
              <a:spcAft>
                <a:spcPts val="600"/>
              </a:spcAft>
            </a:pPr>
            <a:r>
              <a:rPr lang="en-US" sz="2500" b="1" dirty="0" smtClean="0"/>
              <a:t>R16  Railroad Agreements </a:t>
            </a:r>
            <a:r>
              <a:rPr lang="en-US" sz="2400" dirty="0" smtClean="0"/>
              <a:t>(2011)</a:t>
            </a:r>
            <a:r>
              <a:rPr lang="en-US" sz="2400" b="1" dirty="0" smtClean="0"/>
              <a:t>		           $1 – 2M</a:t>
            </a:r>
          </a:p>
          <a:p>
            <a:pPr>
              <a:spcBef>
                <a:spcPts val="0"/>
              </a:spcBef>
              <a:spcAft>
                <a:spcPts val="600"/>
              </a:spcAft>
            </a:pPr>
            <a:r>
              <a:rPr lang="en-US" sz="2500" b="1" dirty="0" smtClean="0"/>
              <a:t>R23  Long-Life Pavements</a:t>
            </a:r>
            <a:r>
              <a:rPr lang="en-US" sz="2400" b="1" dirty="0" smtClean="0"/>
              <a:t> </a:t>
            </a:r>
            <a:r>
              <a:rPr lang="en-US" sz="2400" dirty="0" smtClean="0"/>
              <a:t>(2011)</a:t>
            </a:r>
            <a:r>
              <a:rPr lang="en-US" sz="2400" b="1" dirty="0" smtClean="0"/>
              <a:t>		           $1 – 2M</a:t>
            </a:r>
          </a:p>
          <a:p>
            <a:pPr>
              <a:spcBef>
                <a:spcPts val="0"/>
              </a:spcBef>
              <a:spcAft>
                <a:spcPts val="600"/>
              </a:spcAft>
            </a:pPr>
            <a:r>
              <a:rPr lang="en-US" sz="2500" b="1" dirty="0" smtClean="0"/>
              <a:t>R06  Web Tool for Non-destructive Testing        </a:t>
            </a:r>
            <a:r>
              <a:rPr lang="en-US" sz="2400" dirty="0" smtClean="0"/>
              <a:t>    </a:t>
            </a:r>
            <a:r>
              <a:rPr lang="en-US" sz="2400" b="1" dirty="0" smtClean="0"/>
              <a:t> </a:t>
            </a:r>
            <a:r>
              <a:rPr lang="en-US" sz="2400" b="1" u="sng" dirty="0" smtClean="0"/>
              <a:t>$1 – 2M</a:t>
            </a:r>
          </a:p>
          <a:p>
            <a:pPr>
              <a:spcBef>
                <a:spcPts val="0"/>
              </a:spcBef>
              <a:spcAft>
                <a:spcPts val="600"/>
              </a:spcAft>
              <a:buNone/>
            </a:pPr>
            <a:r>
              <a:rPr lang="en-US" sz="2400" b="1" dirty="0" smtClean="0"/>
              <a:t>	</a:t>
            </a:r>
            <a:r>
              <a:rPr lang="en-US" sz="2500" b="1" dirty="0" smtClean="0"/>
              <a:t>Estimated costs</a:t>
            </a:r>
            <a:r>
              <a:rPr lang="en-US" sz="2400" b="1" dirty="0" smtClean="0"/>
              <a:t>	 			                       </a:t>
            </a:r>
            <a:r>
              <a:rPr lang="en-US" sz="2400" b="1" dirty="0" smtClean="0">
                <a:latin typeface="Calibri"/>
                <a:cs typeface="Calibri"/>
              </a:rPr>
              <a:t>~</a:t>
            </a:r>
            <a:r>
              <a:rPr lang="en-US" sz="2400" b="1" dirty="0" smtClean="0"/>
              <a:t>  $14M</a:t>
            </a:r>
            <a:endParaRPr lang="en-US" sz="2400" b="1" dirty="0"/>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 Starts - Estimated</a:t>
            </a:r>
            <a:endParaRPr lang="en-US" dirty="0"/>
          </a:p>
        </p:txBody>
      </p:sp>
      <p:sp>
        <p:nvSpPr>
          <p:cNvPr id="3" name="Content Placeholder 2"/>
          <p:cNvSpPr>
            <a:spLocks noGrp="1"/>
          </p:cNvSpPr>
          <p:nvPr>
            <p:ph idx="1"/>
          </p:nvPr>
        </p:nvSpPr>
        <p:spPr>
          <a:xfrm>
            <a:off x="228600" y="1295400"/>
            <a:ext cx="8610600" cy="5410200"/>
          </a:xfrm>
        </p:spPr>
        <p:txBody>
          <a:bodyPr>
            <a:noAutofit/>
          </a:bodyPr>
          <a:lstStyle/>
          <a:p>
            <a:pPr>
              <a:spcBef>
                <a:spcPts val="0"/>
              </a:spcBef>
            </a:pPr>
            <a:r>
              <a:rPr lang="en-US" sz="2300" b="1" dirty="0" smtClean="0"/>
              <a:t>Economic Impact Tools	</a:t>
            </a:r>
            <a:r>
              <a:rPr lang="en-US" sz="2400" b="1" dirty="0" smtClean="0"/>
              <a:t>		       		$1 – 2M</a:t>
            </a:r>
          </a:p>
          <a:p>
            <a:pPr lvl="1">
              <a:spcBef>
                <a:spcPts val="0"/>
              </a:spcBef>
            </a:pPr>
            <a:r>
              <a:rPr lang="en-US" sz="2000" dirty="0" smtClean="0"/>
              <a:t>C03  Economic Impact Case Studies</a:t>
            </a:r>
          </a:p>
          <a:p>
            <a:pPr lvl="1">
              <a:spcBef>
                <a:spcPts val="0"/>
              </a:spcBef>
            </a:pPr>
            <a:r>
              <a:rPr lang="en-US" sz="2000" dirty="0" smtClean="0"/>
              <a:t>C11  Economic Impact Analysis Tools</a:t>
            </a:r>
          </a:p>
          <a:p>
            <a:pPr>
              <a:spcBef>
                <a:spcPts val="0"/>
              </a:spcBef>
              <a:spcAft>
                <a:spcPts val="600"/>
              </a:spcAft>
            </a:pPr>
            <a:r>
              <a:rPr lang="en-US" sz="2300" b="1" dirty="0" smtClean="0"/>
              <a:t>C10  Travel Demand and Network Models </a:t>
            </a:r>
            <a:r>
              <a:rPr lang="en-US" sz="2400" b="1" dirty="0" smtClean="0"/>
              <a:t>	          $3 – 4M</a:t>
            </a:r>
          </a:p>
          <a:p>
            <a:pPr>
              <a:spcBef>
                <a:spcPts val="0"/>
              </a:spcBef>
              <a:spcAft>
                <a:spcPts val="600"/>
              </a:spcAft>
            </a:pPr>
            <a:r>
              <a:rPr lang="en-US" sz="2300" b="1" dirty="0" smtClean="0"/>
              <a:t>C15  Freight Planning Guide     </a:t>
            </a:r>
            <a:r>
              <a:rPr lang="en-US" sz="2400" dirty="0" smtClean="0"/>
              <a:t>	</a:t>
            </a:r>
            <a:r>
              <a:rPr lang="en-US" sz="2400" b="1" dirty="0" smtClean="0"/>
              <a:t>	          $1 – 2M</a:t>
            </a:r>
          </a:p>
          <a:p>
            <a:pPr>
              <a:spcBef>
                <a:spcPts val="0"/>
              </a:spcBef>
            </a:pPr>
            <a:r>
              <a:rPr lang="en-US" sz="2300" b="1" dirty="0" smtClean="0"/>
              <a:t>Reliability Analysis Tools</a:t>
            </a:r>
            <a:r>
              <a:rPr lang="en-US" sz="2400" b="1" dirty="0" smtClean="0"/>
              <a:t>			          $3 – 4M</a:t>
            </a:r>
          </a:p>
          <a:p>
            <a:pPr lvl="1">
              <a:spcBef>
                <a:spcPts val="0"/>
              </a:spcBef>
            </a:pPr>
            <a:r>
              <a:rPr lang="en-US" sz="2000" dirty="0" smtClean="0"/>
              <a:t>L02  Monitoring Programs for Reliability</a:t>
            </a:r>
          </a:p>
          <a:p>
            <a:pPr lvl="1">
              <a:spcBef>
                <a:spcPts val="0"/>
              </a:spcBef>
            </a:pPr>
            <a:r>
              <a:rPr lang="en-US" sz="2000" dirty="0" smtClean="0"/>
              <a:t>L05  Planning/Programming for Reliability</a:t>
            </a:r>
          </a:p>
          <a:p>
            <a:pPr lvl="1">
              <a:spcBef>
                <a:spcPts val="0"/>
              </a:spcBef>
            </a:pPr>
            <a:r>
              <a:rPr lang="en-US" sz="2000" dirty="0" smtClean="0"/>
              <a:t>L08  Reliability in the Highway Capacity Manual</a:t>
            </a:r>
          </a:p>
          <a:p>
            <a:pPr>
              <a:spcBef>
                <a:spcPts val="0"/>
              </a:spcBef>
              <a:spcAft>
                <a:spcPts val="600"/>
              </a:spcAft>
            </a:pPr>
            <a:r>
              <a:rPr lang="en-US" sz="2300" b="1" dirty="0" smtClean="0"/>
              <a:t>L36  Regional Operations Forum </a:t>
            </a:r>
            <a:r>
              <a:rPr lang="en-US" sz="2400" b="1" dirty="0" smtClean="0"/>
              <a:t>       	         $.5 – 1M</a:t>
            </a:r>
          </a:p>
          <a:p>
            <a:pPr>
              <a:spcBef>
                <a:spcPts val="0"/>
              </a:spcBef>
              <a:spcAft>
                <a:spcPts val="600"/>
              </a:spcAft>
            </a:pPr>
            <a:r>
              <a:rPr lang="en-US" sz="2300" b="1" dirty="0" smtClean="0"/>
              <a:t>R19A  Bridges Beyond 100 Years </a:t>
            </a:r>
            <a:r>
              <a:rPr lang="en-US" sz="2300" dirty="0" smtClean="0"/>
              <a:t>      </a:t>
            </a:r>
            <a:r>
              <a:rPr lang="en-US" sz="2400" b="1" dirty="0" smtClean="0"/>
              <a:t>	          $1 – 2M</a:t>
            </a:r>
          </a:p>
          <a:p>
            <a:pPr>
              <a:spcBef>
                <a:spcPts val="0"/>
              </a:spcBef>
            </a:pPr>
            <a:r>
              <a:rPr lang="en-US" sz="2300" b="1" dirty="0" smtClean="0"/>
              <a:t>Pavement Technologies</a:t>
            </a:r>
          </a:p>
          <a:p>
            <a:pPr lvl="1">
              <a:lnSpc>
                <a:spcPts val="2400"/>
              </a:lnSpc>
              <a:spcBef>
                <a:spcPts val="0"/>
              </a:spcBef>
            </a:pPr>
            <a:r>
              <a:rPr lang="en-US" sz="2000" dirty="0" smtClean="0"/>
              <a:t>R05 Modular Pavement Solutions</a:t>
            </a:r>
          </a:p>
          <a:p>
            <a:pPr lvl="1">
              <a:lnSpc>
                <a:spcPts val="2400"/>
              </a:lnSpc>
              <a:spcBef>
                <a:spcPts val="0"/>
              </a:spcBef>
            </a:pPr>
            <a:r>
              <a:rPr lang="en-US" sz="2000" dirty="0" smtClean="0"/>
              <a:t>R21 Composite </a:t>
            </a:r>
            <a:r>
              <a:rPr lang="en-US" sz="2000" smtClean="0"/>
              <a:t>Pavement Systems</a:t>
            </a:r>
            <a:r>
              <a:rPr lang="en-US" sz="2000" dirty="0" smtClean="0"/>
              <a:t>		     </a:t>
            </a:r>
            <a:r>
              <a:rPr lang="en-US" sz="2400" b="1" u="sng" dirty="0" smtClean="0"/>
              <a:t>           TBD</a:t>
            </a:r>
          </a:p>
          <a:p>
            <a:pPr>
              <a:spcBef>
                <a:spcPts val="0"/>
              </a:spcBef>
              <a:spcAft>
                <a:spcPts val="600"/>
              </a:spcAft>
              <a:buNone/>
            </a:pPr>
            <a:r>
              <a:rPr lang="en-US" sz="2400" b="1" dirty="0"/>
              <a:t>	</a:t>
            </a:r>
            <a:r>
              <a:rPr lang="en-US" sz="2300" b="1" dirty="0" smtClean="0"/>
              <a:t>Estimated costs	</a:t>
            </a:r>
            <a:r>
              <a:rPr lang="en-US" sz="2400" b="1" dirty="0" smtClean="0"/>
              <a:t>				          </a:t>
            </a:r>
            <a:r>
              <a:rPr lang="en-US" sz="2400" b="1" dirty="0" smtClean="0">
                <a:latin typeface="Calibri"/>
                <a:cs typeface="Calibri"/>
              </a:rPr>
              <a:t>~</a:t>
            </a:r>
            <a:r>
              <a:rPr lang="en-US" sz="2400" b="1" dirty="0" smtClean="0"/>
              <a:t>  $11M </a:t>
            </a:r>
            <a:endParaRPr lang="en-US" sz="2400" b="1" dirty="0"/>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3-Year Plan Budget</a:t>
            </a:r>
            <a:endParaRPr lang="en-US" dirty="0"/>
          </a:p>
        </p:txBody>
      </p:sp>
      <p:sp>
        <p:nvSpPr>
          <p:cNvPr id="3" name="Content Placeholder 2"/>
          <p:cNvSpPr>
            <a:spLocks noGrp="1"/>
          </p:cNvSpPr>
          <p:nvPr>
            <p:ph idx="1"/>
          </p:nvPr>
        </p:nvSpPr>
        <p:spPr>
          <a:xfrm>
            <a:off x="381000" y="1600200"/>
            <a:ext cx="8763000" cy="4876800"/>
          </a:xfrm>
        </p:spPr>
        <p:txBody>
          <a:bodyPr>
            <a:noAutofit/>
          </a:bodyPr>
          <a:lstStyle/>
          <a:p>
            <a:pPr>
              <a:lnSpc>
                <a:spcPct val="120000"/>
              </a:lnSpc>
              <a:spcBef>
                <a:spcPts val="600"/>
              </a:spcBef>
            </a:pPr>
            <a:r>
              <a:rPr lang="en-US" sz="2000" b="1" dirty="0" smtClean="0"/>
              <a:t>2012 Starts						$  20 M</a:t>
            </a:r>
          </a:p>
          <a:p>
            <a:pPr>
              <a:lnSpc>
                <a:spcPct val="120000"/>
              </a:lnSpc>
              <a:spcBef>
                <a:spcPts val="600"/>
              </a:spcBef>
            </a:pPr>
            <a:r>
              <a:rPr lang="en-US" sz="2000" b="1" dirty="0" smtClean="0"/>
              <a:t>2013 Starts						    14 M</a:t>
            </a:r>
          </a:p>
          <a:p>
            <a:pPr>
              <a:lnSpc>
                <a:spcPct val="120000"/>
              </a:lnSpc>
              <a:spcBef>
                <a:spcPts val="600"/>
              </a:spcBef>
            </a:pPr>
            <a:r>
              <a:rPr lang="en-US" sz="2000" b="1" dirty="0" smtClean="0"/>
              <a:t>2014 Starts					 	    11 M</a:t>
            </a:r>
          </a:p>
          <a:p>
            <a:pPr>
              <a:lnSpc>
                <a:spcPct val="120000"/>
              </a:lnSpc>
              <a:spcBef>
                <a:spcPts val="600"/>
              </a:spcBef>
            </a:pPr>
            <a:r>
              <a:rPr lang="en-US" sz="2000" b="1" dirty="0" smtClean="0"/>
              <a:t>Safety Implementation			  	    10 M</a:t>
            </a:r>
          </a:p>
          <a:p>
            <a:pPr>
              <a:lnSpc>
                <a:spcPct val="120000"/>
              </a:lnSpc>
              <a:spcBef>
                <a:spcPts val="600"/>
              </a:spcBef>
            </a:pPr>
            <a:r>
              <a:rPr lang="en-US" sz="2000" b="1" dirty="0" smtClean="0"/>
              <a:t>Additional Product Development/Future Priorities 	      3 M</a:t>
            </a:r>
          </a:p>
          <a:p>
            <a:pPr>
              <a:lnSpc>
                <a:spcPct val="120000"/>
              </a:lnSpc>
              <a:spcBef>
                <a:spcPts val="600"/>
              </a:spcBef>
            </a:pPr>
            <a:r>
              <a:rPr lang="en-US" sz="2000" b="1" dirty="0" smtClean="0"/>
              <a:t>Other Product Implementation	   	                   3 M</a:t>
            </a:r>
          </a:p>
          <a:p>
            <a:pPr>
              <a:lnSpc>
                <a:spcPct val="120000"/>
              </a:lnSpc>
              <a:spcBef>
                <a:spcPts val="600"/>
              </a:spcBef>
            </a:pPr>
            <a:r>
              <a:rPr lang="en-US" sz="2000" b="1" dirty="0" smtClean="0"/>
              <a:t>Marketing &amp;Communications			      5 M</a:t>
            </a:r>
          </a:p>
          <a:p>
            <a:pPr>
              <a:lnSpc>
                <a:spcPct val="120000"/>
              </a:lnSpc>
              <a:spcBef>
                <a:spcPts val="600"/>
              </a:spcBef>
            </a:pPr>
            <a:r>
              <a:rPr lang="en-US" sz="2000" b="1" dirty="0" smtClean="0"/>
              <a:t>IT Support				    	  	      3 M</a:t>
            </a:r>
          </a:p>
          <a:p>
            <a:pPr>
              <a:lnSpc>
                <a:spcPct val="120000"/>
              </a:lnSpc>
              <a:spcBef>
                <a:spcPts val="600"/>
              </a:spcBef>
            </a:pPr>
            <a:r>
              <a:rPr lang="en-US" sz="2000" b="1" dirty="0" smtClean="0"/>
              <a:t>FHWA, AASHTO, TRB Program Management	    </a:t>
            </a:r>
            <a:r>
              <a:rPr lang="en-US" sz="2000" b="1" u="sng" dirty="0" smtClean="0"/>
              <a:t>12 M</a:t>
            </a:r>
          </a:p>
          <a:p>
            <a:pPr>
              <a:lnSpc>
                <a:spcPct val="120000"/>
              </a:lnSpc>
              <a:spcBef>
                <a:spcPts val="600"/>
              </a:spcBef>
              <a:buNone/>
            </a:pPr>
            <a:r>
              <a:rPr lang="en-US" sz="2000" b="1" dirty="0"/>
              <a:t>	</a:t>
            </a:r>
            <a:r>
              <a:rPr lang="en-US" sz="2000" b="1" dirty="0" smtClean="0"/>
              <a:t>							$  81 M</a:t>
            </a:r>
            <a:endParaRPr lang="en-US" sz="2000" b="1" dirty="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0" dirty="0" smtClean="0"/>
              <a:t>Agenda</a:t>
            </a:r>
            <a:endParaRPr lang="en-US" b="0" dirty="0"/>
          </a:p>
        </p:txBody>
      </p:sp>
      <p:sp>
        <p:nvSpPr>
          <p:cNvPr id="6" name="Content Placeholder 5"/>
          <p:cNvSpPr>
            <a:spLocks noGrp="1"/>
          </p:cNvSpPr>
          <p:nvPr>
            <p:ph idx="1"/>
          </p:nvPr>
        </p:nvSpPr>
        <p:spPr/>
        <p:txBody>
          <a:bodyPr/>
          <a:lstStyle/>
          <a:p>
            <a:r>
              <a:rPr lang="en-US" sz="2800" b="1" dirty="0" smtClean="0"/>
              <a:t>Research-Development-Implementation Continuum</a:t>
            </a:r>
          </a:p>
          <a:p>
            <a:r>
              <a:rPr lang="en-US" sz="2800" b="1" dirty="0" smtClean="0"/>
              <a:t>AASHTO/FHWA Prioritization Process</a:t>
            </a:r>
          </a:p>
          <a:p>
            <a:r>
              <a:rPr lang="en-US" sz="2800" b="1" dirty="0" smtClean="0"/>
              <a:t>Definition of Success</a:t>
            </a:r>
          </a:p>
          <a:p>
            <a:r>
              <a:rPr lang="en-US" sz="2800" b="1" dirty="0" smtClean="0"/>
              <a:t>Assumptions</a:t>
            </a:r>
          </a:p>
          <a:p>
            <a:r>
              <a:rPr lang="en-US" sz="2800" b="1" dirty="0" smtClean="0"/>
              <a:t>Joint AASHTO/FHWA 3-Year Plan</a:t>
            </a:r>
          </a:p>
          <a:p>
            <a:r>
              <a:rPr lang="en-US" sz="2800" b="1" dirty="0" smtClean="0"/>
              <a:t>Budget</a:t>
            </a:r>
          </a:p>
          <a:p>
            <a:r>
              <a:rPr lang="en-US" sz="2800" b="1" dirty="0" smtClean="0"/>
              <a:t>Next Steps</a:t>
            </a:r>
          </a:p>
          <a:p>
            <a:endParaRPr lang="en-US" dirty="0"/>
          </a:p>
        </p:txBody>
      </p:sp>
      <p:sp>
        <p:nvSpPr>
          <p:cNvPr id="4" name="Slide Number Placeholder 3"/>
          <p:cNvSpPr>
            <a:spLocks noGrp="1"/>
          </p:cNvSpPr>
          <p:nvPr>
            <p:ph type="sldNum" sz="quarter" idx="12"/>
          </p:nvPr>
        </p:nvSpPr>
        <p:spPr/>
        <p:txBody>
          <a:bodyPr/>
          <a:lstStyle/>
          <a:p>
            <a:pPr>
              <a:defRPr/>
            </a:pPr>
            <a:fld id="{999EDC28-2638-4A12-BBD6-4CB49F259F8C}" type="slidenum">
              <a:rPr lang="en-US" smtClean="0"/>
              <a:pPr>
                <a:defRPr/>
              </a:pPr>
              <a:t>2</a:t>
            </a:fld>
            <a:endParaRPr lang="en-US"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sz="2400" b="1" dirty="0" smtClean="0"/>
              <a:t>FACA Committee makes recommendation to FHWA and AASHTO</a:t>
            </a:r>
          </a:p>
          <a:p>
            <a:r>
              <a:rPr lang="en-US" sz="2400" b="1" dirty="0" smtClean="0"/>
              <a:t>Strategic implementation plans developed for bundles of products:</a:t>
            </a:r>
          </a:p>
          <a:p>
            <a:pPr lvl="1"/>
            <a:r>
              <a:rPr lang="en-US" sz="2400" b="1" dirty="0" smtClean="0"/>
              <a:t>TCAPP</a:t>
            </a:r>
          </a:p>
          <a:p>
            <a:pPr lvl="1"/>
            <a:r>
              <a:rPr lang="en-US" sz="2400" b="1" dirty="0" smtClean="0"/>
              <a:t>Reliability technical tools</a:t>
            </a:r>
          </a:p>
          <a:p>
            <a:pPr lvl="1"/>
            <a:r>
              <a:rPr lang="en-US" sz="2400" b="1" dirty="0" smtClean="0"/>
              <a:t>Long life pavements</a:t>
            </a:r>
          </a:p>
          <a:p>
            <a:r>
              <a:rPr lang="en-US" sz="2400" b="1" dirty="0" smtClean="0"/>
              <a:t>Implementation plan workshops and strategy sessions to develop product-level implementation plans and to deploy products</a:t>
            </a:r>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20</a:t>
            </a:fld>
            <a:endParaRPr lang="en-US" dirty="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sz="2000" b="1" dirty="0" smtClean="0"/>
              <a:t>FHWA to develop contracts and identify roles of:</a:t>
            </a:r>
          </a:p>
          <a:p>
            <a:pPr lvl="1"/>
            <a:r>
              <a:rPr lang="en-US" sz="2000" b="1" dirty="0" smtClean="0"/>
              <a:t>Headquarters program offices, </a:t>
            </a:r>
          </a:p>
          <a:p>
            <a:pPr lvl="1"/>
            <a:r>
              <a:rPr lang="en-US" sz="2000" b="1" dirty="0" smtClean="0"/>
              <a:t>Resource centers and </a:t>
            </a:r>
          </a:p>
          <a:p>
            <a:pPr lvl="1"/>
            <a:r>
              <a:rPr lang="en-US" sz="2000" b="1" dirty="0" smtClean="0"/>
              <a:t>Divisions</a:t>
            </a:r>
          </a:p>
          <a:p>
            <a:r>
              <a:rPr lang="en-US" sz="2000" b="1" dirty="0" smtClean="0"/>
              <a:t>AASHTO to identify resources for implementation and roles of:</a:t>
            </a:r>
          </a:p>
          <a:p>
            <a:pPr lvl="1"/>
            <a:r>
              <a:rPr lang="en-US" sz="2000" b="1" dirty="0" smtClean="0"/>
              <a:t>AASHTO committees, </a:t>
            </a:r>
          </a:p>
          <a:p>
            <a:pPr lvl="1"/>
            <a:r>
              <a:rPr lang="en-US" sz="2000" b="1" dirty="0" smtClean="0"/>
              <a:t>Technology Implementation Group</a:t>
            </a:r>
          </a:p>
          <a:p>
            <a:pPr lvl="1"/>
            <a:r>
              <a:rPr lang="en-US" sz="2000" b="1" dirty="0" smtClean="0"/>
              <a:t>AASHTO staff</a:t>
            </a:r>
          </a:p>
          <a:p>
            <a:r>
              <a:rPr lang="en-US" sz="2000" b="1" dirty="0" smtClean="0"/>
              <a:t>TRB to develop plan for remaining development and support activities</a:t>
            </a:r>
          </a:p>
          <a:p>
            <a:r>
              <a:rPr lang="en-US" sz="2000" b="1" dirty="0" smtClean="0"/>
              <a:t>FHWA, AASHTO and TRB to jointly develop:</a:t>
            </a:r>
          </a:p>
          <a:p>
            <a:pPr lvl="1"/>
            <a:r>
              <a:rPr lang="en-US" sz="2000" b="1" dirty="0" smtClean="0"/>
              <a:t>IT Plan</a:t>
            </a:r>
          </a:p>
          <a:p>
            <a:pPr lvl="1"/>
            <a:r>
              <a:rPr lang="en-US" sz="2000" b="1" dirty="0" smtClean="0"/>
              <a:t>Marketing and Communications Plan</a:t>
            </a:r>
          </a:p>
          <a:p>
            <a:endParaRPr lang="en-US" sz="2000" b="1" dirty="0" smtClean="0"/>
          </a:p>
          <a:p>
            <a:endParaRPr lang="en-US" dirty="0"/>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21</a:t>
            </a:fld>
            <a:endParaRPr lang="en-US" dirty="0"/>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Level Implementation Plans</a:t>
            </a:r>
            <a:endParaRPr lang="en-US" dirty="0"/>
          </a:p>
        </p:txBody>
      </p:sp>
      <p:sp>
        <p:nvSpPr>
          <p:cNvPr id="3" name="Content Placeholder 2"/>
          <p:cNvSpPr>
            <a:spLocks noGrp="1"/>
          </p:cNvSpPr>
          <p:nvPr>
            <p:ph idx="1"/>
          </p:nvPr>
        </p:nvSpPr>
        <p:spPr/>
        <p:txBody>
          <a:bodyPr/>
          <a:lstStyle/>
          <a:p>
            <a:r>
              <a:rPr lang="en-US" b="1" dirty="0" smtClean="0"/>
              <a:t>Implementation goals and objectives</a:t>
            </a:r>
          </a:p>
          <a:p>
            <a:r>
              <a:rPr lang="en-US" b="1" dirty="0" smtClean="0"/>
              <a:t>Target audiences</a:t>
            </a:r>
          </a:p>
          <a:p>
            <a:r>
              <a:rPr lang="en-US" b="1" dirty="0" smtClean="0"/>
              <a:t>Barriers to implementation</a:t>
            </a:r>
          </a:p>
          <a:p>
            <a:r>
              <a:rPr lang="en-US" b="1" dirty="0" smtClean="0"/>
              <a:t>Implementation strategies and tactics</a:t>
            </a:r>
          </a:p>
          <a:p>
            <a:r>
              <a:rPr lang="en-US" b="1" dirty="0" smtClean="0"/>
              <a:t>Change management issues</a:t>
            </a:r>
          </a:p>
          <a:p>
            <a:r>
              <a:rPr lang="en-US" b="1" dirty="0" smtClean="0"/>
              <a:t>Roles and responsibilities for FHWA, AASHTO and others</a:t>
            </a:r>
          </a:p>
          <a:p>
            <a:r>
              <a:rPr lang="en-US" b="1" dirty="0" smtClean="0"/>
              <a:t>Governance structure (e.g. advisory committee)</a:t>
            </a:r>
          </a:p>
          <a:p>
            <a:r>
              <a:rPr lang="en-US" b="1" dirty="0" smtClean="0"/>
              <a:t>Hosting of web tools; IT requirements</a:t>
            </a:r>
          </a:p>
          <a:p>
            <a:r>
              <a:rPr lang="en-US" b="1" dirty="0" smtClean="0"/>
              <a:t>Updating of content</a:t>
            </a:r>
          </a:p>
          <a:p>
            <a:r>
              <a:rPr lang="en-US" b="1" dirty="0" smtClean="0"/>
              <a:t>User support</a:t>
            </a:r>
          </a:p>
          <a:p>
            <a:r>
              <a:rPr lang="en-US" b="1" dirty="0" smtClean="0"/>
              <a:t>Training</a:t>
            </a:r>
          </a:p>
          <a:p>
            <a:r>
              <a:rPr lang="en-US" b="1" dirty="0" smtClean="0"/>
              <a:t>Marketing/communications</a:t>
            </a:r>
          </a:p>
          <a:p>
            <a:r>
              <a:rPr lang="en-US" b="1" dirty="0" smtClean="0"/>
              <a:t>Budget</a:t>
            </a:r>
          </a:p>
          <a:p>
            <a:r>
              <a:rPr lang="en-US" b="1" dirty="0" smtClean="0"/>
              <a:t>Evaluation</a:t>
            </a:r>
            <a:endParaRPr lang="en-US" b="1" dirty="0"/>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22</a:t>
            </a:fld>
            <a:endParaRPr lang="en-US" dirty="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a:t>
            </a:r>
            <a:endParaRPr lang="en-US" dirty="0"/>
          </a:p>
        </p:txBody>
      </p:sp>
      <p:sp>
        <p:nvSpPr>
          <p:cNvPr id="3" name="Content Placeholder 2"/>
          <p:cNvSpPr>
            <a:spLocks noGrp="1"/>
          </p:cNvSpPr>
          <p:nvPr>
            <p:ph idx="1"/>
          </p:nvPr>
        </p:nvSpPr>
        <p:spPr/>
        <p:txBody>
          <a:bodyPr/>
          <a:lstStyle/>
          <a:p>
            <a:r>
              <a:rPr lang="en-US" sz="2400" b="1" dirty="0" smtClean="0"/>
              <a:t>Routine use of products by lead states and other agencies</a:t>
            </a:r>
          </a:p>
          <a:p>
            <a:r>
              <a:rPr lang="en-US" sz="2400" b="1" dirty="0" smtClean="0"/>
              <a:t>Interest generated among other states and implementing agencies in use of products</a:t>
            </a:r>
          </a:p>
          <a:p>
            <a:r>
              <a:rPr lang="en-US" sz="2400" b="1" dirty="0" smtClean="0"/>
              <a:t>Adoption of standards, specifications, manuals by AASHTO</a:t>
            </a:r>
          </a:p>
          <a:p>
            <a:r>
              <a:rPr lang="en-US" sz="2400" b="1" dirty="0" smtClean="0"/>
              <a:t>Evaluation of impact on practice and benefits and value of use of SHRP2  products</a:t>
            </a:r>
            <a:endParaRPr lang="en-US" sz="2400" b="1" dirty="0"/>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23</a:t>
            </a:fld>
            <a:endParaRPr lang="en-US"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defRPr/>
            </a:pPr>
            <a:r>
              <a:rPr lang="en-US" sz="3600" dirty="0" smtClean="0">
                <a:ea typeface="ＭＳ Ｐゴシック"/>
              </a:rPr>
              <a:t>Research to Implementation</a:t>
            </a:r>
          </a:p>
        </p:txBody>
      </p:sp>
      <p:sp>
        <p:nvSpPr>
          <p:cNvPr id="4099" name="Rectangle 3"/>
          <p:cNvSpPr>
            <a:spLocks noGrp="1" noChangeArrowheads="1"/>
          </p:cNvSpPr>
          <p:nvPr>
            <p:ph idx="1"/>
          </p:nvPr>
        </p:nvSpPr>
        <p:spPr>
          <a:xfrm>
            <a:off x="457200" y="1905000"/>
            <a:ext cx="8458200" cy="4221163"/>
          </a:xfrm>
        </p:spPr>
        <p:txBody>
          <a:bodyPr/>
          <a:lstStyle/>
          <a:p>
            <a:pPr marL="457200" lvl="1" indent="0">
              <a:spcBef>
                <a:spcPts val="1875"/>
              </a:spcBef>
              <a:buNone/>
            </a:pPr>
            <a:endParaRPr lang="en-US" sz="3200" dirty="0" smtClean="0">
              <a:ea typeface="ＭＳ Ｐゴシック"/>
              <a:cs typeface="ＭＳ Ｐゴシック"/>
            </a:endParaRPr>
          </a:p>
          <a:p>
            <a:endParaRPr lang="en-US" sz="2800" b="1" dirty="0" smtClean="0">
              <a:ea typeface="ＭＳ Ｐゴシック"/>
              <a:cs typeface="ＭＳ Ｐゴシック"/>
            </a:endParaRPr>
          </a:p>
          <a:p>
            <a:endParaRPr lang="en-US" sz="2800" dirty="0" smtClean="0">
              <a:ea typeface="ＭＳ Ｐゴシック"/>
              <a:cs typeface="ＭＳ Ｐゴシック"/>
            </a:endParaRPr>
          </a:p>
          <a:p>
            <a:endParaRPr lang="en-US" sz="2000" dirty="0" smtClean="0">
              <a:ea typeface="ＭＳ Ｐゴシック"/>
              <a:cs typeface="ＭＳ Ｐゴシック"/>
            </a:endParaRPr>
          </a:p>
        </p:txBody>
      </p:sp>
      <p:sp>
        <p:nvSpPr>
          <p:cNvPr id="3" name="Slide Number Placeholder 2"/>
          <p:cNvSpPr>
            <a:spLocks noGrp="1"/>
          </p:cNvSpPr>
          <p:nvPr>
            <p:ph type="sldNum" sz="quarter" idx="12"/>
          </p:nvPr>
        </p:nvSpPr>
        <p:spPr/>
        <p:txBody>
          <a:bodyPr/>
          <a:lstStyle/>
          <a:p>
            <a:pPr>
              <a:defRPr/>
            </a:pPr>
            <a:fld id="{F7FE9941-9068-4E19-8F46-8A6D08087E3B}" type="slidenum">
              <a:rPr lang="en-US"/>
              <a:pPr>
                <a:defRPr/>
              </a:pPr>
              <a:t>3</a:t>
            </a:fld>
            <a:endParaRPr lang="en-US" dirty="0"/>
          </a:p>
        </p:txBody>
      </p:sp>
      <p:graphicFrame>
        <p:nvGraphicFramePr>
          <p:cNvPr id="5" name="Diagram 4"/>
          <p:cNvGraphicFramePr/>
          <p:nvPr>
            <p:extLst>
              <p:ext uri="{D42A27DB-BD31-4B8C-83A1-F6EECF244321}">
                <p14:modId xmlns:p14="http://schemas.microsoft.com/office/powerpoint/2010/main" val="2456911289"/>
              </p:ext>
            </p:extLst>
          </p:nvPr>
        </p:nvGraphicFramePr>
        <p:xfrm>
          <a:off x="152400" y="1981200"/>
          <a:ext cx="8839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3" descr="C:\Users\benjamin.irwin.ctr\Desktop\MarCom\graphics\SHRP2_logo_horizonta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9613" y="1828800"/>
            <a:ext cx="3607322" cy="8043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benjamin.irwin.ctr\Desktop\SHRP2_logo_notag.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2159616"/>
            <a:ext cx="3429000" cy="4735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6800" y="3505201"/>
            <a:ext cx="3962400" cy="523220"/>
          </a:xfrm>
          <a:prstGeom prst="rect">
            <a:avLst/>
          </a:prstGeom>
          <a:noFill/>
        </p:spPr>
        <p:txBody>
          <a:bodyPr wrap="square" rtlCol="0">
            <a:spAutoFit/>
          </a:bodyPr>
          <a:lstStyle/>
          <a:p>
            <a:r>
              <a:rPr lang="en-US" sz="2800" b="1" dirty="0" smtClean="0">
                <a:solidFill>
                  <a:schemeClr val="tx2"/>
                </a:solidFill>
                <a:latin typeface="Calibri" pitchFamily="34" charset="0"/>
                <a:cs typeface="Calibri" pitchFamily="34" charset="0"/>
              </a:rPr>
              <a:t>Research</a:t>
            </a:r>
            <a:r>
              <a:rPr lang="en-US" sz="2400" dirty="0" smtClean="0">
                <a:solidFill>
                  <a:schemeClr val="tx2"/>
                </a:solidFill>
                <a:latin typeface="Calibri" pitchFamily="34" charset="0"/>
                <a:cs typeface="Calibri" pitchFamily="34" charset="0"/>
              </a:rPr>
              <a:t>    </a:t>
            </a:r>
            <a:r>
              <a:rPr lang="en-US" sz="2800" dirty="0" smtClean="0">
                <a:solidFill>
                  <a:schemeClr val="tx2"/>
                </a:solidFill>
                <a:latin typeface="Calibri" pitchFamily="34" charset="0"/>
                <a:cs typeface="Calibri" pitchFamily="34" charset="0"/>
              </a:rPr>
              <a:t>  </a:t>
            </a:r>
            <a:r>
              <a:rPr lang="en-US" sz="2800" b="1" dirty="0" smtClean="0">
                <a:solidFill>
                  <a:schemeClr val="tx2"/>
                </a:solidFill>
                <a:latin typeface="Calibri" pitchFamily="34" charset="0"/>
                <a:cs typeface="Calibri" pitchFamily="34" charset="0"/>
              </a:rPr>
              <a:t>Development</a:t>
            </a:r>
            <a:endParaRPr lang="en-US" sz="2800" b="1" dirty="0">
              <a:solidFill>
                <a:schemeClr val="tx2"/>
              </a:solidFill>
              <a:latin typeface="Calibri" pitchFamily="34" charset="0"/>
              <a:cs typeface="Calibri" pitchFamily="34" charset="0"/>
            </a:endParaRPr>
          </a:p>
        </p:txBody>
      </p:sp>
      <p:sp>
        <p:nvSpPr>
          <p:cNvPr id="7" name="TextBox 6"/>
          <p:cNvSpPr txBox="1"/>
          <p:nvPr/>
        </p:nvSpPr>
        <p:spPr>
          <a:xfrm>
            <a:off x="5181600" y="3505200"/>
            <a:ext cx="2667000" cy="523220"/>
          </a:xfrm>
          <a:prstGeom prst="rect">
            <a:avLst/>
          </a:prstGeom>
          <a:noFill/>
        </p:spPr>
        <p:txBody>
          <a:bodyPr wrap="square" rtlCol="0">
            <a:spAutoFit/>
          </a:bodyPr>
          <a:lstStyle/>
          <a:p>
            <a:r>
              <a:rPr lang="en-US" sz="2800" b="1" dirty="0" smtClean="0">
                <a:solidFill>
                  <a:schemeClr val="tx2"/>
                </a:solidFill>
                <a:latin typeface="Calibri" pitchFamily="34" charset="0"/>
                <a:cs typeface="Calibri" pitchFamily="34" charset="0"/>
              </a:rPr>
              <a:t>Implementation</a:t>
            </a:r>
            <a:endParaRPr lang="en-US" sz="2800" b="1" dirty="0">
              <a:solidFill>
                <a:schemeClr val="tx2"/>
              </a:solidFill>
            </a:endParaRPr>
          </a:p>
        </p:txBody>
      </p:sp>
    </p:spTree>
    <p:extLst>
      <p:ext uri="{BB962C8B-B14F-4D97-AF65-F5344CB8AC3E}">
        <p14:creationId xmlns:p14="http://schemas.microsoft.com/office/powerpoint/2010/main" val="37230056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4"/>
          <p:cNvSpPr>
            <a:spLocks noGrp="1"/>
          </p:cNvSpPr>
          <p:nvPr>
            <p:ph type="title"/>
          </p:nvPr>
        </p:nvSpPr>
        <p:spPr/>
        <p:txBody>
          <a:bodyPr/>
          <a:lstStyle/>
          <a:p>
            <a:r>
              <a:rPr lang="en-US" sz="3600" dirty="0" smtClean="0"/>
              <a:t>SHRP2 Plan of Action</a:t>
            </a:r>
          </a:p>
        </p:txBody>
      </p:sp>
      <p:sp>
        <p:nvSpPr>
          <p:cNvPr id="8" name="TextBox 7"/>
          <p:cNvSpPr txBox="1"/>
          <p:nvPr/>
        </p:nvSpPr>
        <p:spPr>
          <a:xfrm>
            <a:off x="381000" y="1600200"/>
            <a:ext cx="8077200" cy="1261884"/>
          </a:xfrm>
          <a:prstGeom prst="rect">
            <a:avLst/>
          </a:prstGeom>
          <a:noFill/>
        </p:spPr>
        <p:txBody>
          <a:bodyPr wrap="square" rtlCol="0">
            <a:spAutoFit/>
          </a:bodyPr>
          <a:lstStyle/>
          <a:p>
            <a:r>
              <a:rPr lang="en-US" sz="2800" b="1" dirty="0" smtClean="0">
                <a:solidFill>
                  <a:srgbClr val="21368B"/>
                </a:solidFill>
              </a:rPr>
              <a:t>Research </a:t>
            </a:r>
            <a:r>
              <a:rPr lang="en-US" sz="2800" dirty="0">
                <a:solidFill>
                  <a:srgbClr val="21368B"/>
                </a:solidFill>
              </a:rPr>
              <a:t>(</a:t>
            </a:r>
            <a:r>
              <a:rPr lang="en-US" sz="2800" dirty="0" smtClean="0">
                <a:solidFill>
                  <a:srgbClr val="21368B"/>
                </a:solidFill>
              </a:rPr>
              <a:t>2007 - 2013)</a:t>
            </a:r>
          </a:p>
          <a:p>
            <a:pPr marL="285750" indent="-285750">
              <a:buFont typeface="Arial" pitchFamily="34" charset="0"/>
              <a:buChar char="•"/>
            </a:pPr>
            <a:r>
              <a:rPr lang="en-US" sz="2400" dirty="0" smtClean="0"/>
              <a:t>100+ research projects</a:t>
            </a:r>
          </a:p>
          <a:p>
            <a:pPr marL="285750" indent="-285750">
              <a:buFont typeface="Arial" pitchFamily="34" charset="0"/>
              <a:buChar char="•"/>
            </a:pPr>
            <a:r>
              <a:rPr lang="en-US" sz="2400" dirty="0" smtClean="0"/>
              <a:t>Administered by TRB</a:t>
            </a:r>
            <a:endParaRPr lang="en-US" sz="2400" dirty="0"/>
          </a:p>
        </p:txBody>
      </p:sp>
      <p:sp>
        <p:nvSpPr>
          <p:cNvPr id="16" name="TextBox 15"/>
          <p:cNvSpPr txBox="1"/>
          <p:nvPr/>
        </p:nvSpPr>
        <p:spPr>
          <a:xfrm>
            <a:off x="381000" y="2974776"/>
            <a:ext cx="8077200" cy="1631216"/>
          </a:xfrm>
          <a:prstGeom prst="rect">
            <a:avLst/>
          </a:prstGeom>
          <a:noFill/>
        </p:spPr>
        <p:txBody>
          <a:bodyPr wrap="square" rtlCol="0">
            <a:spAutoFit/>
          </a:bodyPr>
          <a:lstStyle/>
          <a:p>
            <a:r>
              <a:rPr lang="en-US" sz="2800" b="1" dirty="0" smtClean="0">
                <a:solidFill>
                  <a:srgbClr val="21368B"/>
                </a:solidFill>
              </a:rPr>
              <a:t>Development </a:t>
            </a:r>
            <a:r>
              <a:rPr lang="en-US" sz="2800" dirty="0" smtClean="0">
                <a:solidFill>
                  <a:srgbClr val="21368B"/>
                </a:solidFill>
              </a:rPr>
              <a:t>(Now </a:t>
            </a:r>
            <a:r>
              <a:rPr lang="en-US" sz="2800" dirty="0">
                <a:solidFill>
                  <a:srgbClr val="21368B"/>
                </a:solidFill>
              </a:rPr>
              <a:t>through </a:t>
            </a:r>
            <a:r>
              <a:rPr lang="en-US" sz="2800" dirty="0" smtClean="0">
                <a:solidFill>
                  <a:srgbClr val="21368B"/>
                </a:solidFill>
              </a:rPr>
              <a:t>2015)</a:t>
            </a:r>
            <a:endParaRPr lang="en-US" sz="2400" dirty="0"/>
          </a:p>
          <a:p>
            <a:pPr marL="285750" indent="-285750">
              <a:buFont typeface="Arial" pitchFamily="34" charset="0"/>
              <a:buChar char="•"/>
            </a:pPr>
            <a:r>
              <a:rPr lang="en-US" sz="2400" dirty="0" smtClean="0"/>
              <a:t>Conversion of research results into 65</a:t>
            </a:r>
            <a:r>
              <a:rPr lang="en-US" sz="2400" u="sng" dirty="0" smtClean="0"/>
              <a:t>+</a:t>
            </a:r>
            <a:r>
              <a:rPr lang="en-US" sz="2400" dirty="0" smtClean="0"/>
              <a:t> products that are usable by implementing agencies</a:t>
            </a:r>
          </a:p>
          <a:p>
            <a:pPr marL="285750" indent="-285750">
              <a:buFont typeface="Arial" pitchFamily="34" charset="0"/>
              <a:buChar char="•"/>
            </a:pPr>
            <a:r>
              <a:rPr lang="en-US" sz="2400" dirty="0" smtClean="0"/>
              <a:t>Pilot testing and refinement of products</a:t>
            </a:r>
            <a:endParaRPr lang="en-US" sz="2400" dirty="0"/>
          </a:p>
        </p:txBody>
      </p:sp>
      <p:sp>
        <p:nvSpPr>
          <p:cNvPr id="17" name="TextBox 16"/>
          <p:cNvSpPr txBox="1"/>
          <p:nvPr/>
        </p:nvSpPr>
        <p:spPr>
          <a:xfrm>
            <a:off x="381000" y="4693384"/>
            <a:ext cx="8077200" cy="1631216"/>
          </a:xfrm>
          <a:prstGeom prst="rect">
            <a:avLst/>
          </a:prstGeom>
          <a:noFill/>
        </p:spPr>
        <p:txBody>
          <a:bodyPr wrap="square" rtlCol="0">
            <a:spAutoFit/>
          </a:bodyPr>
          <a:lstStyle/>
          <a:p>
            <a:r>
              <a:rPr lang="en-US" sz="2800" b="1" dirty="0" smtClean="0">
                <a:solidFill>
                  <a:srgbClr val="21368B"/>
                </a:solidFill>
              </a:rPr>
              <a:t>Implementation </a:t>
            </a:r>
            <a:r>
              <a:rPr lang="en-US" sz="2800" dirty="0" smtClean="0">
                <a:solidFill>
                  <a:srgbClr val="21368B"/>
                </a:solidFill>
              </a:rPr>
              <a:t>(2012 - forward)</a:t>
            </a:r>
          </a:p>
          <a:p>
            <a:pPr marL="285750" indent="-285750">
              <a:buFont typeface="Arial" pitchFamily="34" charset="0"/>
              <a:buChar char="•"/>
            </a:pPr>
            <a:r>
              <a:rPr lang="en-US" sz="2400" dirty="0" smtClean="0"/>
              <a:t>Partner agencies prioritize products for implementation</a:t>
            </a:r>
          </a:p>
          <a:p>
            <a:pPr marL="285750" indent="-285750">
              <a:buFont typeface="Arial" pitchFamily="34" charset="0"/>
              <a:buChar char="•"/>
            </a:pPr>
            <a:r>
              <a:rPr lang="en-US" sz="2400" dirty="0" smtClean="0"/>
              <a:t>State DOTs and other agencies integrate products into current transportation practices</a:t>
            </a:r>
            <a:endParaRPr lang="en-US" sz="2400" dirty="0"/>
          </a:p>
        </p:txBody>
      </p:sp>
      <p:sp>
        <p:nvSpPr>
          <p:cNvPr id="2" name="Slide Number Placeholder 1"/>
          <p:cNvSpPr>
            <a:spLocks noGrp="1"/>
          </p:cNvSpPr>
          <p:nvPr>
            <p:ph type="sldNum" sz="quarter" idx="12"/>
          </p:nvPr>
        </p:nvSpPr>
        <p:spPr/>
        <p:txBody>
          <a:bodyPr/>
          <a:lstStyle/>
          <a:p>
            <a:pPr>
              <a:defRPr/>
            </a:pPr>
            <a:fld id="{D62B4299-707F-4FCF-82DC-CF4AB1A7F8B4}" type="slidenum">
              <a:rPr lang="en-US" smtClean="0"/>
              <a:pPr>
                <a:defRPr/>
              </a:pPr>
              <a:t>4</a:t>
            </a:fld>
            <a:endParaRPr lang="en-US" dirty="0"/>
          </a:p>
        </p:txBody>
      </p:sp>
    </p:spTree>
    <p:extLst>
      <p:ext uri="{BB962C8B-B14F-4D97-AF65-F5344CB8AC3E}">
        <p14:creationId xmlns:p14="http://schemas.microsoft.com/office/powerpoint/2010/main" val="892447066"/>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Activities</a:t>
            </a:r>
            <a:endParaRPr lang="en-US" dirty="0"/>
          </a:p>
        </p:txBody>
      </p:sp>
      <p:sp>
        <p:nvSpPr>
          <p:cNvPr id="4" name="Content Placeholder 3"/>
          <p:cNvSpPr>
            <a:spLocks noGrp="1"/>
          </p:cNvSpPr>
          <p:nvPr>
            <p:ph idx="1"/>
          </p:nvPr>
        </p:nvSpPr>
        <p:spPr/>
        <p:txBody>
          <a:bodyPr/>
          <a:lstStyle/>
          <a:p>
            <a:r>
              <a:rPr lang="en-US" sz="2000" b="1" dirty="0" smtClean="0"/>
              <a:t>TRB is underway with development activities to convert research results into usable products through:</a:t>
            </a:r>
          </a:p>
          <a:p>
            <a:pPr lvl="1"/>
            <a:r>
              <a:rPr lang="en-US" b="1" dirty="0" smtClean="0"/>
              <a:t>original research contracts</a:t>
            </a:r>
          </a:p>
          <a:p>
            <a:pPr lvl="1"/>
            <a:r>
              <a:rPr lang="en-US" b="1" dirty="0" smtClean="0"/>
              <a:t>extensions to research contracts </a:t>
            </a:r>
          </a:p>
          <a:p>
            <a:pPr lvl="1"/>
            <a:r>
              <a:rPr lang="en-US" b="1" dirty="0" smtClean="0"/>
              <a:t>separate development contracts</a:t>
            </a:r>
          </a:p>
          <a:p>
            <a:r>
              <a:rPr lang="en-US" sz="2000" b="1" dirty="0" smtClean="0"/>
              <a:t>Activities include development of:</a:t>
            </a:r>
          </a:p>
          <a:p>
            <a:pPr lvl="1"/>
            <a:r>
              <a:rPr lang="en-US" b="1" dirty="0" smtClean="0"/>
              <a:t>Guidebooks</a:t>
            </a:r>
          </a:p>
          <a:p>
            <a:pPr lvl="1"/>
            <a:r>
              <a:rPr lang="en-US" b="1" dirty="0" smtClean="0"/>
              <a:t>Training programs</a:t>
            </a:r>
          </a:p>
          <a:p>
            <a:pPr lvl="1"/>
            <a:r>
              <a:rPr lang="en-US" b="1" dirty="0" smtClean="0"/>
              <a:t>Model specifications and/or standards</a:t>
            </a:r>
          </a:p>
          <a:p>
            <a:pPr lvl="1"/>
            <a:r>
              <a:rPr lang="en-US" b="1" dirty="0" smtClean="0"/>
              <a:t>Web tools</a:t>
            </a:r>
          </a:p>
          <a:p>
            <a:pPr lvl="1"/>
            <a:r>
              <a:rPr lang="en-US" b="1" dirty="0" smtClean="0"/>
              <a:t>Webinars and workshops</a:t>
            </a:r>
          </a:p>
          <a:p>
            <a:pPr lvl="1"/>
            <a:r>
              <a:rPr lang="en-US" b="1" dirty="0" smtClean="0"/>
              <a:t>Pilot tests of products</a:t>
            </a:r>
          </a:p>
          <a:p>
            <a:r>
              <a:rPr lang="en-US" sz="2000" b="1" dirty="0" smtClean="0"/>
              <a:t>Additional resources may be needed for TRB to complete all development activities</a:t>
            </a:r>
          </a:p>
          <a:p>
            <a:pPr lvl="1"/>
            <a:endParaRPr lang="en-US" dirty="0"/>
          </a:p>
        </p:txBody>
      </p:sp>
      <p:sp>
        <p:nvSpPr>
          <p:cNvPr id="3" name="Slide Number Placeholder 2"/>
          <p:cNvSpPr>
            <a:spLocks noGrp="1"/>
          </p:cNvSpPr>
          <p:nvPr>
            <p:ph type="sldNum" sz="quarter" idx="12"/>
          </p:nvPr>
        </p:nvSpPr>
        <p:spPr/>
        <p:txBody>
          <a:bodyPr/>
          <a:lstStyle/>
          <a:p>
            <a:pPr>
              <a:defRPr/>
            </a:pPr>
            <a:fld id="{D62B4299-707F-4FCF-82DC-CF4AB1A7F8B4}" type="slidenum">
              <a:rPr lang="en-US" smtClean="0"/>
              <a:pPr>
                <a:defRPr/>
              </a:pPr>
              <a:t>5</a:t>
            </a:fld>
            <a:endParaRPr lang="en-US"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Implementation?</a:t>
            </a:r>
            <a:endParaRPr lang="en-US" dirty="0"/>
          </a:p>
        </p:txBody>
      </p:sp>
      <p:sp>
        <p:nvSpPr>
          <p:cNvPr id="3" name="Content Placeholder 2"/>
          <p:cNvSpPr>
            <a:spLocks noGrp="1"/>
          </p:cNvSpPr>
          <p:nvPr>
            <p:ph sz="half" idx="1"/>
          </p:nvPr>
        </p:nvSpPr>
        <p:spPr>
          <a:xfrm>
            <a:off x="4724400" y="1524000"/>
            <a:ext cx="4038600" cy="4525963"/>
          </a:xfrm>
        </p:spPr>
        <p:txBody>
          <a:bodyPr/>
          <a:lstStyle/>
          <a:p>
            <a:pPr marL="457200" indent="-457200">
              <a:buAutoNum type="arabicPeriod"/>
            </a:pPr>
            <a:r>
              <a:rPr lang="en-US" sz="2000" dirty="0" smtClean="0">
                <a:solidFill>
                  <a:schemeClr val="accent2"/>
                </a:solidFill>
              </a:rPr>
              <a:t>Implementation is the </a:t>
            </a:r>
            <a:r>
              <a:rPr lang="en-US" sz="2400" b="1" dirty="0" smtClean="0"/>
              <a:t>routine use</a:t>
            </a:r>
            <a:r>
              <a:rPr lang="en-US" sz="2000" dirty="0" smtClean="0"/>
              <a:t> </a:t>
            </a:r>
            <a:r>
              <a:rPr lang="en-US" sz="2000" dirty="0" smtClean="0">
                <a:solidFill>
                  <a:schemeClr val="accent2"/>
                </a:solidFill>
              </a:rPr>
              <a:t>of a </a:t>
            </a:r>
            <a:r>
              <a:rPr lang="en-US" sz="2000" smtClean="0">
                <a:solidFill>
                  <a:schemeClr val="accent2"/>
                </a:solidFill>
              </a:rPr>
              <a:t>SHRP2 product</a:t>
            </a:r>
            <a:endParaRPr lang="en-US" sz="2000" dirty="0" smtClean="0">
              <a:solidFill>
                <a:schemeClr val="accent2"/>
              </a:solidFill>
            </a:endParaRPr>
          </a:p>
          <a:p>
            <a:pPr marL="457200" indent="-457200">
              <a:buAutoNum type="arabicPeriod"/>
            </a:pPr>
            <a:endParaRPr lang="en-US" sz="2000" dirty="0" smtClean="0">
              <a:solidFill>
                <a:schemeClr val="accent2"/>
              </a:solidFill>
            </a:endParaRPr>
          </a:p>
          <a:p>
            <a:pPr marL="457200" indent="-457200">
              <a:buAutoNum type="arabicPeriod" startAt="2"/>
            </a:pPr>
            <a:r>
              <a:rPr lang="en-US" sz="2000" dirty="0" smtClean="0">
                <a:solidFill>
                  <a:schemeClr val="accent2"/>
                </a:solidFill>
              </a:rPr>
              <a:t>Carried out by </a:t>
            </a:r>
            <a:r>
              <a:rPr lang="en-US" sz="2400" b="1" dirty="0" smtClean="0"/>
              <a:t>State DOTs </a:t>
            </a:r>
            <a:r>
              <a:rPr lang="en-US" sz="2000" dirty="0" smtClean="0">
                <a:solidFill>
                  <a:schemeClr val="accent2"/>
                </a:solidFill>
              </a:rPr>
              <a:t>and other implementing agencies</a:t>
            </a:r>
          </a:p>
          <a:p>
            <a:pPr marL="457200" indent="-457200">
              <a:buAutoNum type="arabicPeriod" startAt="2"/>
            </a:pPr>
            <a:endParaRPr lang="en-US" sz="2000" dirty="0" smtClean="0"/>
          </a:p>
          <a:p>
            <a:pPr marL="457200" indent="-457200">
              <a:buAutoNum type="arabicPeriod" startAt="2"/>
            </a:pPr>
            <a:endParaRPr lang="en-US" sz="2000" dirty="0" smtClean="0"/>
          </a:p>
          <a:p>
            <a:pPr marL="457200" indent="-457200">
              <a:buAutoNum type="arabicPeriod" startAt="2"/>
            </a:pPr>
            <a:r>
              <a:rPr lang="en-US" sz="2000" dirty="0" smtClean="0">
                <a:solidFill>
                  <a:schemeClr val="accent2"/>
                </a:solidFill>
              </a:rPr>
              <a:t>Focus on </a:t>
            </a:r>
            <a:r>
              <a:rPr lang="en-US" sz="2400" b="1" dirty="0" smtClean="0"/>
              <a:t>high-priority products  </a:t>
            </a:r>
            <a:r>
              <a:rPr lang="en-US" sz="2000" dirty="0" smtClean="0">
                <a:solidFill>
                  <a:schemeClr val="accent2"/>
                </a:solidFill>
              </a:rPr>
              <a:t>for national adoption, with lesser efforts on other products</a:t>
            </a:r>
          </a:p>
          <a:p>
            <a:endParaRPr lang="en-US" dirty="0"/>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6</a:t>
            </a:fld>
            <a:endParaRPr lang="en-US"/>
          </a:p>
        </p:txBody>
      </p:sp>
      <p:pic>
        <p:nvPicPr>
          <p:cNvPr id="3074" name="Picture 2" descr="C:\Users\Owner\Pictures\STOCK TRANSPO PICS\bigstock_Double_Yellow_Line_On_Pavement_5511072.jpg"/>
          <p:cNvPicPr>
            <a:picLocks noGrp="1" noChangeAspect="1" noChangeArrowheads="1"/>
          </p:cNvPicPr>
          <p:nvPr>
            <p:ph sz="half" idx="2"/>
          </p:nvPr>
        </p:nvPicPr>
        <p:blipFill>
          <a:blip r:embed="rId3"/>
          <a:srcRect/>
          <a:stretch>
            <a:fillRect/>
          </a:stretch>
        </p:blipFill>
        <p:spPr bwMode="auto">
          <a:xfrm>
            <a:off x="457200" y="1600200"/>
            <a:ext cx="4038600" cy="4114800"/>
          </a:xfrm>
          <a:prstGeom prst="rect">
            <a:avLst/>
          </a:prstGeom>
          <a:noFill/>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Prioritization Process</a:t>
            </a:r>
            <a:endParaRPr lang="en-US" dirty="0"/>
          </a:p>
        </p:txBody>
      </p:sp>
      <p:sp>
        <p:nvSpPr>
          <p:cNvPr id="3" name="Content Placeholder 2"/>
          <p:cNvSpPr>
            <a:spLocks noGrp="1"/>
          </p:cNvSpPr>
          <p:nvPr>
            <p:ph idx="1"/>
          </p:nvPr>
        </p:nvSpPr>
        <p:spPr/>
        <p:txBody>
          <a:bodyPr/>
          <a:lstStyle/>
          <a:p>
            <a:r>
              <a:rPr lang="en-US" sz="2000" b="1" dirty="0" smtClean="0"/>
              <a:t>2011 Priorities from SCOH Survey and FHWA</a:t>
            </a:r>
          </a:p>
          <a:p>
            <a:r>
              <a:rPr lang="en-US" sz="2000" b="1" dirty="0" smtClean="0"/>
              <a:t>AASHTO Implementation Task Force</a:t>
            </a:r>
          </a:p>
          <a:p>
            <a:r>
              <a:rPr lang="en-US" sz="2000" b="1" dirty="0" smtClean="0"/>
              <a:t>FHWA Priority Process</a:t>
            </a:r>
          </a:p>
          <a:p>
            <a:r>
              <a:rPr lang="en-US" sz="2000" b="1" dirty="0" smtClean="0"/>
              <a:t>Collaboration among TRB, AASHTO, FHWA</a:t>
            </a:r>
          </a:p>
          <a:p>
            <a:r>
              <a:rPr lang="en-US" sz="2000" b="1" dirty="0" smtClean="0"/>
              <a:t>Joint FHWA/AASHTO 3-Year Plan</a:t>
            </a:r>
          </a:p>
          <a:p>
            <a:r>
              <a:rPr lang="en-US" sz="2000" b="1" dirty="0" smtClean="0"/>
              <a:t>Endorsement by FACA Committee</a:t>
            </a:r>
          </a:p>
          <a:p>
            <a:r>
              <a:rPr lang="en-US" sz="2000" b="1" dirty="0" smtClean="0"/>
              <a:t>Detailed Implementation Plans for the entire SHRP 2 Program and for Products or Groups of Products</a:t>
            </a:r>
          </a:p>
          <a:p>
            <a:r>
              <a:rPr lang="en-US" sz="2000" b="1" dirty="0" smtClean="0"/>
              <a:t>Deployment</a:t>
            </a:r>
          </a:p>
          <a:p>
            <a:endParaRPr lang="en-US" dirty="0" smtClean="0"/>
          </a:p>
          <a:p>
            <a:pPr>
              <a:buNone/>
            </a:pPr>
            <a:r>
              <a:rPr lang="en-US" b="1" dirty="0" smtClean="0"/>
              <a:t>      Note:  a parallel process is underway among TRB, FHWA, NHTSA and AASHTO to develop an Implementation Plan for Safety</a:t>
            </a:r>
          </a:p>
          <a:p>
            <a:endParaRPr lang="en-US" dirty="0"/>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7</a:t>
            </a:fld>
            <a:endParaRPr lang="en-US"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Products Prioritized in 2011</a:t>
            </a:r>
            <a:endParaRPr lang="en-US" dirty="0"/>
          </a:p>
        </p:txBody>
      </p:sp>
      <p:sp>
        <p:nvSpPr>
          <p:cNvPr id="4" name="Content Placeholder 3"/>
          <p:cNvSpPr>
            <a:spLocks noGrp="1"/>
          </p:cNvSpPr>
          <p:nvPr>
            <p:ph idx="1"/>
          </p:nvPr>
        </p:nvSpPr>
        <p:spPr/>
        <p:txBody>
          <a:bodyPr/>
          <a:lstStyle/>
          <a:p>
            <a:r>
              <a:rPr lang="en-US" sz="2000" b="1" dirty="0" smtClean="0"/>
              <a:t>Early products prioritized by AASHTO Standing Committee on Highways</a:t>
            </a:r>
          </a:p>
          <a:p>
            <a:r>
              <a:rPr lang="en-US" sz="2000" b="1" dirty="0" smtClean="0"/>
              <a:t>AASHTO and FHWA presented a joint recommendation for products to be implemented early to the FACA Committee for endorsement in December, 2011</a:t>
            </a:r>
          </a:p>
          <a:p>
            <a:r>
              <a:rPr lang="en-US" sz="2000" b="1" dirty="0" smtClean="0"/>
              <a:t>2011 Priorities:</a:t>
            </a:r>
          </a:p>
          <a:p>
            <a:pPr lvl="1"/>
            <a:r>
              <a:rPr lang="en-US" sz="2000" b="1" dirty="0" smtClean="0"/>
              <a:t>R04  Bridge Designs for Rapid Renewal</a:t>
            </a:r>
          </a:p>
          <a:p>
            <a:pPr lvl="1"/>
            <a:r>
              <a:rPr lang="en-US" sz="2000" b="1" dirty="0" smtClean="0"/>
              <a:t>R15B  Integrating Utility/Transportation</a:t>
            </a:r>
          </a:p>
          <a:p>
            <a:pPr lvl="1"/>
            <a:r>
              <a:rPr lang="en-US" sz="2000" b="1" dirty="0" smtClean="0"/>
              <a:t>R16  Railroad Agreements</a:t>
            </a:r>
          </a:p>
          <a:p>
            <a:pPr lvl="1"/>
            <a:r>
              <a:rPr lang="en-US" sz="2000" b="1" dirty="0" smtClean="0"/>
              <a:t>R23  Long-Life Pavements</a:t>
            </a:r>
          </a:p>
          <a:p>
            <a:pPr lvl="1"/>
            <a:r>
              <a:rPr lang="en-US" sz="2000" b="1" dirty="0" smtClean="0"/>
              <a:t>R26  Preservation on High Volume Roadways</a:t>
            </a:r>
          </a:p>
          <a:p>
            <a:pPr lvl="1"/>
            <a:r>
              <a:rPr lang="en-US" sz="2000" b="1" dirty="0" smtClean="0"/>
              <a:t>L12  Training for Traffic Incident Responders</a:t>
            </a:r>
          </a:p>
          <a:p>
            <a:pPr lvl="1"/>
            <a:r>
              <a:rPr lang="en-US" sz="2000" b="1" dirty="0" smtClean="0"/>
              <a:t>L31  CEO Workshop on Operations</a:t>
            </a:r>
            <a:endParaRPr lang="en-US" sz="2000" b="1" dirty="0"/>
          </a:p>
        </p:txBody>
      </p:sp>
      <p:sp>
        <p:nvSpPr>
          <p:cNvPr id="3" name="Slide Number Placeholder 2"/>
          <p:cNvSpPr>
            <a:spLocks noGrp="1"/>
          </p:cNvSpPr>
          <p:nvPr>
            <p:ph type="sldNum" sz="quarter" idx="12"/>
          </p:nvPr>
        </p:nvSpPr>
        <p:spPr/>
        <p:txBody>
          <a:bodyPr/>
          <a:lstStyle/>
          <a:p>
            <a:pPr>
              <a:defRPr/>
            </a:pPr>
            <a:fld id="{D62B4299-707F-4FCF-82DC-CF4AB1A7F8B4}" type="slidenum">
              <a:rPr lang="en-US" smtClean="0"/>
              <a:pPr>
                <a:defRPr/>
              </a:pPr>
              <a:t>8</a:t>
            </a:fld>
            <a:endParaRPr lang="en-US"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AASHTO Implementation </a:t>
            </a:r>
            <a:r>
              <a:rPr lang="en-US" dirty="0" smtClean="0"/>
              <a:t/>
            </a:r>
            <a:br>
              <a:rPr lang="en-US" dirty="0" smtClean="0"/>
            </a:br>
            <a:r>
              <a:rPr lang="en-US" dirty="0" smtClean="0"/>
              <a:t>Task </a:t>
            </a:r>
            <a:r>
              <a:rPr lang="en-US" dirty="0" smtClean="0"/>
              <a:t>Force</a:t>
            </a:r>
            <a:endParaRPr lang="en-US" dirty="0"/>
          </a:p>
        </p:txBody>
      </p:sp>
      <p:sp>
        <p:nvSpPr>
          <p:cNvPr id="5" name="Content Placeholder 4"/>
          <p:cNvSpPr>
            <a:spLocks noGrp="1"/>
          </p:cNvSpPr>
          <p:nvPr>
            <p:ph idx="1"/>
          </p:nvPr>
        </p:nvSpPr>
        <p:spPr/>
        <p:txBody>
          <a:bodyPr/>
          <a:lstStyle/>
          <a:p>
            <a:r>
              <a:rPr lang="en-US" sz="2400" b="1" dirty="0" smtClean="0"/>
              <a:t>The Implementation Task Force (ITF) consisted of a group of 20 leaders from AASHTO Committees</a:t>
            </a:r>
          </a:p>
          <a:p>
            <a:r>
              <a:rPr lang="en-US" sz="2400" b="1" dirty="0" smtClean="0"/>
              <a:t>Charge was to prioritize products from the Renewal, Reliability and Capacity focus areas</a:t>
            </a:r>
          </a:p>
          <a:p>
            <a:r>
              <a:rPr lang="en-US" sz="2400" b="1" dirty="0" smtClean="0"/>
              <a:t>Met March 22-23 in Washington, DC</a:t>
            </a:r>
          </a:p>
          <a:p>
            <a:r>
              <a:rPr lang="en-US" sz="2400" b="1" dirty="0" smtClean="0"/>
              <a:t>Members provided background information on products and priorities of AASHTO committees and SHRP 2 Technical Coordinating Committees</a:t>
            </a:r>
          </a:p>
          <a:p>
            <a:r>
              <a:rPr lang="en-US" sz="2400" b="1" dirty="0" smtClean="0"/>
              <a:t>Multi-step process to narrow down and rank order highest priority products </a:t>
            </a:r>
            <a:endParaRPr lang="en-US" sz="2400" b="1" dirty="0"/>
          </a:p>
        </p:txBody>
      </p:sp>
      <p:sp>
        <p:nvSpPr>
          <p:cNvPr id="3" name="Slide Number Placeholder 2"/>
          <p:cNvSpPr>
            <a:spLocks noGrp="1"/>
          </p:cNvSpPr>
          <p:nvPr>
            <p:ph type="sldNum" sz="quarter" idx="12"/>
          </p:nvPr>
        </p:nvSpPr>
        <p:spPr/>
        <p:txBody>
          <a:bodyPr/>
          <a:lstStyle/>
          <a:p>
            <a:pPr>
              <a:defRPr/>
            </a:pPr>
            <a:fld id="{D62B4299-707F-4FCF-82DC-CF4AB1A7F8B4}" type="slidenum">
              <a:rPr lang="en-US" smtClean="0"/>
              <a:pPr>
                <a:defRPr/>
              </a:pPr>
              <a:t>9</a:t>
            </a:fld>
            <a:endParaRPr lang="en-US" dirty="0"/>
          </a:p>
        </p:txBody>
      </p:sp>
    </p:spTree>
  </p:cSld>
  <p:clrMapOvr>
    <a:masterClrMapping/>
  </p:clrMapOvr>
  <p:transition spd="med"/>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43C474F22014434D81048686E496F880" ma:contentTypeVersion="1" ma:contentTypeDescription="Upload an image." ma:contentTypeScope="" ma:versionID="6c3521f40c5f17be552ffa96995789c2">
  <xsd:schema xmlns:xsd="http://www.w3.org/2001/XMLSchema" xmlns:xs="http://www.w3.org/2001/XMLSchema" xmlns:p="http://schemas.microsoft.com/office/2006/metadata/properties" xmlns:ns1="http://schemas.microsoft.com/sharepoint/v3" xmlns:ns2="60B3AB5D-801C-4DA6-8461-A1C28FA5F28B" xmlns:ns3="http://schemas.microsoft.com/sharepoint/v3/fields" targetNamespace="http://schemas.microsoft.com/office/2006/metadata/properties" ma:root="true" ma:fieldsID="ad01e47b5550c98c0426bb0316f5a885" ns1:_="" ns2:_="" ns3:_="">
    <xsd:import namespace="http://schemas.microsoft.com/sharepoint/v3"/>
    <xsd:import namespace="60B3AB5D-801C-4DA6-8461-A1C28FA5F28B"/>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internalName="PublishingStartDate">
      <xsd:simpleType>
        <xsd:restriction base="dms:Unknown"/>
      </xsd:simpleType>
    </xsd:element>
    <xsd:element name="PublishingExpirationDate" ma:index="28"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0B3AB5D-801C-4DA6-8461-A1C28FA5F28B"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ImageCreateDate xmlns="60B3AB5D-801C-4DA6-8461-A1C28FA5F28B"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599EE2BD-CE62-4BE1-81A7-CB9DCC8479F0}"/>
</file>

<file path=customXml/itemProps2.xml><?xml version="1.0" encoding="utf-8"?>
<ds:datastoreItem xmlns:ds="http://schemas.openxmlformats.org/officeDocument/2006/customXml" ds:itemID="{8536C270-A498-4C69-B676-FD695F967455}"/>
</file>

<file path=customXml/itemProps3.xml><?xml version="1.0" encoding="utf-8"?>
<ds:datastoreItem xmlns:ds="http://schemas.openxmlformats.org/officeDocument/2006/customXml" ds:itemID="{AAA66F44-B781-414D-B9A0-AA286AD3B019}"/>
</file>

<file path=docProps/app.xml><?xml version="1.0" encoding="utf-8"?>
<Properties xmlns="http://schemas.openxmlformats.org/officeDocument/2006/extended-properties" xmlns:vt="http://schemas.openxmlformats.org/officeDocument/2006/docPropsVTypes">
  <Template/>
  <TotalTime>11724</TotalTime>
  <Words>1373</Words>
  <Application>Microsoft Office PowerPoint</Application>
  <PresentationFormat>On-screen Show (4:3)</PresentationFormat>
  <Paragraphs>282</Paragraphs>
  <Slides>23</Slides>
  <Notes>10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Design</vt:lpstr>
      <vt:lpstr>PowerPoint Presentation</vt:lpstr>
      <vt:lpstr>Agenda</vt:lpstr>
      <vt:lpstr>Research to Implementation</vt:lpstr>
      <vt:lpstr>SHRP2 Plan of Action</vt:lpstr>
      <vt:lpstr>Development Activities</vt:lpstr>
      <vt:lpstr>What Is Implementation?</vt:lpstr>
      <vt:lpstr>Prioritization Process</vt:lpstr>
      <vt:lpstr>Products Prioritized in 2011</vt:lpstr>
      <vt:lpstr>AASHTO Implementation  Task Force</vt:lpstr>
      <vt:lpstr>FHWA Priority Process</vt:lpstr>
      <vt:lpstr>AASHTO/FHWA/TRB Collaboration</vt:lpstr>
      <vt:lpstr>Definition of Success</vt:lpstr>
      <vt:lpstr>Key Assumptions</vt:lpstr>
      <vt:lpstr>Development of 3-Year Plan</vt:lpstr>
      <vt:lpstr>Set Asides Included in Plan</vt:lpstr>
      <vt:lpstr>2012 Starts</vt:lpstr>
      <vt:lpstr>2013 Starts – Estimated </vt:lpstr>
      <vt:lpstr>2014 Starts - Estimated</vt:lpstr>
      <vt:lpstr>Total 3-Year Plan Budget</vt:lpstr>
      <vt:lpstr>Next Steps</vt:lpstr>
      <vt:lpstr>Next Steps</vt:lpstr>
      <vt:lpstr>Product Level Implementation Plans</vt:lpstr>
      <vt:lpstr>Deployment</vt:lpstr>
    </vt:vector>
  </TitlesOfParts>
  <Company>ASC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SHRP2</dc:title>
  <dc:creator>Irwin, Benjamin CTR (VOLPE)</dc:creator>
  <cp:lastModifiedBy>sappel</cp:lastModifiedBy>
  <cp:revision>513</cp:revision>
  <cp:lastPrinted>2012-03-30T17:37:58Z</cp:lastPrinted>
  <dcterms:created xsi:type="dcterms:W3CDTF">2011-10-26T19:28:22Z</dcterms:created>
  <dcterms:modified xsi:type="dcterms:W3CDTF">2012-09-28T19:38:42Z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0x0101009148F5A04DDD49CBA7127AADA5FB792B00AADE34325A8B49CDA8BB4DB53328F2140043C474F22014434D81048686E496F880</vt:lpwstr>
  </property>
</Properties>
</file>